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680" r:id="rId4"/>
  </p:sldMasterIdLst>
  <p:notesMasterIdLst>
    <p:notesMasterId r:id="rId51"/>
  </p:notesMasterIdLst>
  <p:handoutMasterIdLst>
    <p:handoutMasterId r:id="rId52"/>
  </p:handoutMasterIdLst>
  <p:sldIdLst>
    <p:sldId id="1903" r:id="rId5"/>
    <p:sldId id="1952" r:id="rId6"/>
    <p:sldId id="1904" r:id="rId7"/>
    <p:sldId id="1906" r:id="rId8"/>
    <p:sldId id="1928" r:id="rId9"/>
    <p:sldId id="1929" r:id="rId10"/>
    <p:sldId id="1930" r:id="rId11"/>
    <p:sldId id="1912" r:id="rId12"/>
    <p:sldId id="1914" r:id="rId13"/>
    <p:sldId id="1915" r:id="rId14"/>
    <p:sldId id="1916" r:id="rId15"/>
    <p:sldId id="1931" r:id="rId16"/>
    <p:sldId id="1932" r:id="rId17"/>
    <p:sldId id="1921" r:id="rId18"/>
    <p:sldId id="1923" r:id="rId19"/>
    <p:sldId id="1933" r:id="rId20"/>
    <p:sldId id="1934" r:id="rId21"/>
    <p:sldId id="1935" r:id="rId22"/>
    <p:sldId id="1937" r:id="rId23"/>
    <p:sldId id="1938" r:id="rId24"/>
    <p:sldId id="1889" r:id="rId25"/>
    <p:sldId id="1892" r:id="rId26"/>
    <p:sldId id="290" r:id="rId27"/>
    <p:sldId id="291" r:id="rId28"/>
    <p:sldId id="1954" r:id="rId29"/>
    <p:sldId id="1955" r:id="rId30"/>
    <p:sldId id="292" r:id="rId31"/>
    <p:sldId id="293" r:id="rId32"/>
    <p:sldId id="271" r:id="rId33"/>
    <p:sldId id="272" r:id="rId34"/>
    <p:sldId id="273" r:id="rId35"/>
    <p:sldId id="274" r:id="rId36"/>
    <p:sldId id="1956" r:id="rId37"/>
    <p:sldId id="295" r:id="rId38"/>
    <p:sldId id="296" r:id="rId39"/>
    <p:sldId id="297" r:id="rId40"/>
    <p:sldId id="275" r:id="rId41"/>
    <p:sldId id="277" r:id="rId42"/>
    <p:sldId id="278" r:id="rId43"/>
    <p:sldId id="1911" r:id="rId44"/>
    <p:sldId id="298" r:id="rId45"/>
    <p:sldId id="1951" r:id="rId46"/>
    <p:sldId id="1917" r:id="rId47"/>
    <p:sldId id="1919" r:id="rId48"/>
    <p:sldId id="1918" r:id="rId49"/>
    <p:sldId id="1953" r:id="rId5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408" userDrawn="1">
          <p15:clr>
            <a:srgbClr val="A4A3A4"/>
          </p15:clr>
        </p15:guide>
        <p15:guide id="2" orient="horz" pos="1656" userDrawn="1">
          <p15:clr>
            <a:srgbClr val="A4A3A4"/>
          </p15:clr>
        </p15:guide>
        <p15:guide id="3" pos="984" userDrawn="1">
          <p15:clr>
            <a:srgbClr val="A4A3A4"/>
          </p15:clr>
        </p15:guide>
        <p15:guide id="4" pos="44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0" clrIdx="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C8E8"/>
    <a:srgbClr val="000000"/>
    <a:srgbClr val="0D0B11"/>
    <a:srgbClr val="243A5E"/>
    <a:srgbClr val="ABABAB"/>
    <a:srgbClr val="EBEBEB"/>
    <a:srgbClr val="59B4D9"/>
    <a:srgbClr val="FFFFFF"/>
    <a:srgbClr val="FFF100"/>
    <a:srgbClr val="75757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D918C1-A5EA-44BE-BB63-4B356814AB3B}" v="133" dt="2023-08-29T10:53:44.947"/>
    <p1510:client id="{40DE78E8-AF78-4C44-851A-C3008D61B5D2}" v="2" dt="2023-08-30T06:31:27.6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1333" autoAdjust="0"/>
  </p:normalViewPr>
  <p:slideViewPr>
    <p:cSldViewPr snapToGrid="0">
      <p:cViewPr varScale="1">
        <p:scale>
          <a:sx n="86" d="100"/>
          <a:sy n="86" d="100"/>
        </p:scale>
        <p:origin x="594" y="90"/>
      </p:cViewPr>
      <p:guideLst>
        <p:guide pos="6408"/>
        <p:guide orient="horz" pos="1656"/>
        <p:guide pos="984"/>
        <p:guide pos="44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rgbClr val="8DC8E8"/>
            </a:solidFill>
          </c:spPr>
          <c:dPt>
            <c:idx val="0"/>
            <c:bubble3D val="0"/>
            <c:spPr>
              <a:solidFill>
                <a:srgbClr val="8DC8E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41-402D-B68F-F5885B13975E}"/>
              </c:ext>
            </c:extLst>
          </c:dPt>
          <c:dPt>
            <c:idx val="1"/>
            <c:bubble3D val="0"/>
            <c:spPr>
              <a:solidFill>
                <a:schemeClr val="tx2">
                  <a:lumMod val="10000"/>
                  <a:lumOff val="90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41-402D-B68F-F5885B13975E}"/>
              </c:ext>
            </c:extLst>
          </c:dPt>
          <c:dPt>
            <c:idx val="2"/>
            <c:bubble3D val="0"/>
            <c:spPr>
              <a:solidFill>
                <a:srgbClr val="8DC8E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C41-402D-B68F-F5885B13975E}"/>
              </c:ext>
            </c:extLst>
          </c:dPt>
          <c:cat>
            <c:strRef>
              <c:f>Sheet1!$A$2:$A$4</c:f>
              <c:strCache>
                <c:ptCount val="2"/>
                <c:pt idx="0">
                  <c:v>Challenge</c:v>
                </c:pt>
                <c:pt idx="1">
                  <c:v>Hour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C41-402D-B68F-F5885B1397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dPt>
            <c:idx val="0"/>
            <c:bubble3D val="0"/>
            <c:spPr>
              <a:solidFill>
                <a:srgbClr val="8DC8E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EE9-4D73-8593-8E52AFFFDD2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285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EE9-4D73-8593-8E52AFFFDD2A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EE9-4D73-8593-8E52AFFFDD2A}"/>
              </c:ext>
            </c:extLst>
          </c:dPt>
          <c:cat>
            <c:strRef>
              <c:f>Sheet1!$A$2:$A$4</c:f>
              <c:strCache>
                <c:ptCount val="2"/>
                <c:pt idx="0">
                  <c:v>Challenge</c:v>
                </c:pt>
                <c:pt idx="1">
                  <c:v>Hour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EE9-4D73-8593-8E52AFFFDD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0.31567</cdr:x>
      <cdr:y>0.46757</cdr:y>
    </cdr:from>
    <cdr:to>
      <cdr:x>0.68433</cdr:x>
      <cdr:y>0.89347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B42EC79-032F-4608-BC46-F537941538F9}"/>
            </a:ext>
          </a:extLst>
        </cdr:cNvPr>
        <cdr:cNvSpPr txBox="1"/>
      </cdr:nvSpPr>
      <cdr:spPr>
        <a:xfrm xmlns:a="http://schemas.openxmlformats.org/drawingml/2006/main">
          <a:off x="936976" y="925236"/>
          <a:ext cx="1094263" cy="8427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3200" dirty="0">
              <a:solidFill>
                <a:schemeClr val="tx1"/>
              </a:solidFill>
            </a:rPr>
            <a:t>40 </a:t>
          </a:r>
          <a:br>
            <a:rPr lang="en-US" sz="1400" dirty="0">
              <a:solidFill>
                <a:schemeClr val="tx1"/>
              </a:solidFill>
            </a:rPr>
          </a:br>
          <a:r>
            <a:rPr lang="en-US" sz="1400" dirty="0">
              <a:solidFill>
                <a:schemeClr val="tx1"/>
              </a:solidFill>
            </a:rPr>
            <a:t>minutes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0.31567</cdr:x>
      <cdr:y>0.46757</cdr:y>
    </cdr:from>
    <cdr:to>
      <cdr:x>0.68433</cdr:x>
      <cdr:y>0.89347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B42EC79-032F-4608-BC46-F537941538F9}"/>
            </a:ext>
          </a:extLst>
        </cdr:cNvPr>
        <cdr:cNvSpPr txBox="1"/>
      </cdr:nvSpPr>
      <cdr:spPr>
        <a:xfrm xmlns:a="http://schemas.openxmlformats.org/drawingml/2006/main">
          <a:off x="936976" y="925236"/>
          <a:ext cx="1094263" cy="8427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3200" dirty="0">
              <a:solidFill>
                <a:schemeClr val="tx1"/>
              </a:solidFill>
            </a:rPr>
            <a:t>60 </a:t>
          </a:r>
          <a:br>
            <a:rPr lang="en-US" sz="1400" dirty="0">
              <a:solidFill>
                <a:schemeClr val="tx1"/>
              </a:solidFill>
            </a:rPr>
          </a:br>
          <a:r>
            <a:rPr lang="en-US" sz="1400" dirty="0">
              <a:solidFill>
                <a:schemeClr val="tx1"/>
              </a:solidFill>
            </a:rPr>
            <a:t>minutes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4/30/2024 12:01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4/30/2024 12:01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34E77-A9B7-4E08-94CE-2EBEF68CD2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2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Swap </a:t>
            </a:r>
            <a:r>
              <a:rPr lang="en-US" sz="9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rPr>
              <a:t>https://docs.microsoft.com/azure/app-service/deploy-staging-slots#what-happens-during-a-swap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896-29D6-924A-8309-963DBEB600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80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381C-A014-4A53-AD85-B2D06E6945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37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21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6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67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62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41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75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97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92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24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86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999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38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60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71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 labs are updated on a regular basis. For the latest information please visit: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https://microsoftlearning.github.io/AZ400-DesigningandImplementingMicrosoftDevOpsSolutions/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4/30/2024 12:01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27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 labs are updated on a regular basis. For the latest information please visit: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https://microsoftlearning.github.io/AZ400-DesigningandImplementingMicrosoftDevOpsSolutions/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4/30/2024 12:01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307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Q1 Answer</a:t>
            </a:r>
            <a:r>
              <a:rPr lang="en-US" dirty="0"/>
              <a:t>: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deployment slot.</a:t>
            </a:r>
            <a:endParaRPr lang="en-US" dirty="0"/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Q2 Answer: </a:t>
            </a:r>
            <a:r>
              <a:rPr lang="en-US" b="0" i="0" u="none" strike="noStrike" dirty="0">
                <a:effectLst/>
                <a:latin typeface="Segoe UI" panose="020B0502040204020203" pitchFamily="34" charset="0"/>
              </a:rPr>
              <a:t>Azure Traffic Manager </a:t>
            </a:r>
            <a:endParaRPr lang="en-US" b="0" dirty="0"/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Q3 Answer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dirty="0"/>
              <a:t>H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igh tolerance for issues; Like working with bleeding-edge code. </a:t>
            </a:r>
          </a:p>
          <a:p>
            <a:r>
              <a:rPr lang="en-US" b="1" dirty="0"/>
              <a:t>Q4 Answer</a:t>
            </a:r>
            <a:r>
              <a:rPr lang="en-US" b="0" dirty="0"/>
              <a:t>: </a:t>
            </a:r>
            <a:r>
              <a:rPr lang="en-US" b="0" i="0" u="none" strike="noStrike" dirty="0">
                <a:effectLst/>
                <a:latin typeface="Segoe UI" panose="020B0502040204020203" pitchFamily="34" charset="0"/>
              </a:rPr>
              <a:t>Needing to look after multiple versions of code at the same time. Or, the users might not be the right ones to test changes in the particular deployment. </a:t>
            </a:r>
          </a:p>
          <a:p>
            <a:r>
              <a:rPr lang="en-US" b="1" dirty="0"/>
              <a:t>Q5 Answer: </a:t>
            </a:r>
            <a:r>
              <a:rPr lang="en-US" b="0" dirty="0"/>
              <a:t>Availability of the end point. (It includes built-in endpoint monitoring and automatic endpoint failover)</a:t>
            </a:r>
          </a:p>
          <a:p>
            <a:r>
              <a:rPr lang="en-US" sz="1000" b="1" dirty="0"/>
              <a:t>Q6 Answer: 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Azure Key Vault is a </a:t>
            </a:r>
            <a:r>
              <a:rPr lang="en-US" sz="900" b="1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cloud key management service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which allows you to create, import, store &amp; maintain keys and secrets used by your cloud applications. The applications have no direct access to the keys, which helps improving the security &amp; control over the stored keys &amp; secrets. Use the Key Vault to </a:t>
            </a:r>
            <a:r>
              <a:rPr lang="en-US" sz="1000" dirty="0"/>
              <a:t>centralize application and configuration secrets, securely store secrets and keys, and monitor access and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34E77-A9B7-4E08-94CE-2EBEF68CD2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55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9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33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6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381C-A014-4A53-AD85-B2D06E6945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90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28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63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7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883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3663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4313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6566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7441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5722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585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0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62865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779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614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98689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85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61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81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89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105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83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1903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317875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517351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075289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460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4471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011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4118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988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8945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95542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805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82027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6540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120012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8409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50143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6406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65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35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377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5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10762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43392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40645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996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910257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3341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_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B19F3EF-E352-4C65-98EB-C1D64E0A72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7"/>
            <a:ext cx="10210404" cy="7772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3C46D7-E811-4904-971C-BDAE52869A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84EFDE3-C2B4-4663-8852-A0D2423EB1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192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98D09561-FD4E-3066-64C2-824D66760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225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192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67A521-F4FD-E8EE-E376-D23CEA345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7"/>
            <a:ext cx="8193024" cy="492443"/>
          </a:xfrm>
        </p:spPr>
        <p:txBody>
          <a:bodyPr/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4A61D4-2EBC-3C89-B9B9-A7E300634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6" y="236662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5C7F07-21BA-232C-099C-2DFC7076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6" y="3412787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455901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_4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DF9284C-6F78-4885-87E1-4AAD9E8090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7"/>
            <a:ext cx="10210404" cy="7772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9EA958-BE84-43C9-98F0-0C08E8ED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6" y="236662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0E35C16-1FD5-43B8-8A48-E2CAEC4A6E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78D634-25BA-4087-A772-1E555254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6" y="3412787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F7B3EC7-70FC-4307-BB11-53CB4E14FF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192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CE9993-705A-488D-910E-290FD0A52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6" y="4458949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C5585A5-DAB7-4EFE-A980-497178E03B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89460" y="4591439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192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03F58DC3-B4E8-1391-2AF6-4FE989430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225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192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B21E8C-92C0-72B7-D04D-01894741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7"/>
            <a:ext cx="8193024" cy="492443"/>
          </a:xfrm>
        </p:spPr>
        <p:txBody>
          <a:bodyPr/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924351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37969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4549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121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7292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73262F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FFB3BB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FF5C39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73391D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FFA38B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0078D4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2A446F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8DC8E8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Blue Black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091F2C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702573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CD9BCF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Neutral Gray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E8E6DF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F4364C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C73ECC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4403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1" r:id="rId1"/>
    <p:sldLayoutId id="2147484682" r:id="rId2"/>
    <p:sldLayoutId id="2147484683" r:id="rId3"/>
    <p:sldLayoutId id="2147484684" r:id="rId4"/>
    <p:sldLayoutId id="2147484685" r:id="rId5"/>
    <p:sldLayoutId id="2147484687" r:id="rId6"/>
    <p:sldLayoutId id="2147484688" r:id="rId7"/>
    <p:sldLayoutId id="2147484689" r:id="rId8"/>
    <p:sldLayoutId id="2147484690" r:id="rId9"/>
    <p:sldLayoutId id="2147484691" r:id="rId10"/>
    <p:sldLayoutId id="2147484692" r:id="rId11"/>
    <p:sldLayoutId id="2147484693" r:id="rId12"/>
    <p:sldLayoutId id="2147484694" r:id="rId13"/>
    <p:sldLayoutId id="2147484695" r:id="rId14"/>
    <p:sldLayoutId id="2147484696" r:id="rId15"/>
    <p:sldLayoutId id="2147484697" r:id="rId16"/>
    <p:sldLayoutId id="2147484698" r:id="rId17"/>
    <p:sldLayoutId id="2147484699" r:id="rId18"/>
    <p:sldLayoutId id="2147484700" r:id="rId19"/>
    <p:sldLayoutId id="2147484701" r:id="rId20"/>
    <p:sldLayoutId id="2147484702" r:id="rId21"/>
    <p:sldLayoutId id="2147484703" r:id="rId22"/>
    <p:sldLayoutId id="2147484704" r:id="rId23"/>
    <p:sldLayoutId id="2147484705" r:id="rId24"/>
    <p:sldLayoutId id="2147484706" r:id="rId25"/>
    <p:sldLayoutId id="2147484707" r:id="rId26"/>
    <p:sldLayoutId id="2147484708" r:id="rId27"/>
    <p:sldLayoutId id="2147484709" r:id="rId28"/>
    <p:sldLayoutId id="2147484710" r:id="rId29"/>
    <p:sldLayoutId id="2147484711" r:id="rId30"/>
    <p:sldLayoutId id="2147484712" r:id="rId31"/>
    <p:sldLayoutId id="2147484713" r:id="rId32"/>
    <p:sldLayoutId id="2147484714" r:id="rId33"/>
    <p:sldLayoutId id="2147484715" r:id="rId34"/>
    <p:sldLayoutId id="2147484716" r:id="rId35"/>
    <p:sldLayoutId id="2147484717" r:id="rId36"/>
    <p:sldLayoutId id="2147484718" r:id="rId37"/>
    <p:sldLayoutId id="2147484719" r:id="rId38"/>
    <p:sldLayoutId id="2147484720" r:id="rId39"/>
    <p:sldLayoutId id="2147484721" r:id="rId40"/>
    <p:sldLayoutId id="2147484722" r:id="rId41"/>
    <p:sldLayoutId id="2147484723" r:id="rId42"/>
    <p:sldLayoutId id="2147484724" r:id="rId43"/>
    <p:sldLayoutId id="2147484725" r:id="rId44"/>
    <p:sldLayoutId id="2147484726" r:id="rId45"/>
    <p:sldLayoutId id="2147484727" r:id="rId46"/>
    <p:sldLayoutId id="2147484728" r:id="rId47"/>
    <p:sldLayoutId id="2147484729" r:id="rId48"/>
    <p:sldLayoutId id="2147484730" r:id="rId49"/>
    <p:sldLayoutId id="2147484731" r:id="rId50"/>
    <p:sldLayoutId id="2147484732" r:id="rId51"/>
    <p:sldLayoutId id="2147484733" r:id="rId5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martinfowler.com/articles/feature-toggles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6474-6022-48BB-A434-CF09068E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3" y="1890117"/>
            <a:ext cx="5686955" cy="3077766"/>
          </a:xfrm>
        </p:spPr>
        <p:txBody>
          <a:bodyPr anchor="ctr"/>
          <a:lstStyle/>
          <a:p>
            <a:r>
              <a:rPr lang="en-US" dirty="0"/>
              <a:t>AZ-400.00</a:t>
            </a:r>
            <a:br>
              <a:rPr lang="en-US" dirty="0"/>
            </a:br>
            <a:r>
              <a:rPr lang="en-US" dirty="0"/>
              <a:t>Learning </a:t>
            </a:r>
            <a:r>
              <a:rPr lang="en-US"/>
              <a:t>Path 04:</a:t>
            </a:r>
            <a:br>
              <a:rPr lang="en-US" dirty="0"/>
            </a:br>
            <a:r>
              <a:rPr lang="en-US" dirty="0"/>
              <a:t>Implement a secure continuous deployment using </a:t>
            </a:r>
            <a:r>
              <a:rPr lang="en-US"/>
              <a:t>Azure Pipelines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5EF7E8-05D5-C278-BE1F-D01BE114D4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262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A602CD-F783-4EA9-850D-0E4DB319B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A critical look at your architecture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F3E47D3-E08F-FB90-0AE7-7AC6E16FB6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386766"/>
            <a:ext cx="11011601" cy="4185761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+mj-lt"/>
              </a:rPr>
              <a:t>Are your architecture and the current state of your software ready for continuous delivery?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+mn-lt"/>
              </a:rPr>
              <a:t>Topics you might want to consider are:</a:t>
            </a:r>
          </a:p>
          <a:p>
            <a:pPr marL="339725" indent="-2254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Is your software built as one big monolith or is it divided into multiple components?</a:t>
            </a:r>
          </a:p>
          <a:p>
            <a:pPr marL="339725" indent="-2254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Can you deliver parts of your application separately?</a:t>
            </a:r>
          </a:p>
          <a:p>
            <a:pPr marL="339725" indent="-2254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Can you guarantee the quality of your software when deploying multiple times, a week?</a:t>
            </a:r>
          </a:p>
          <a:p>
            <a:pPr marL="339725" indent="-2254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How do you test your software?</a:t>
            </a:r>
          </a:p>
          <a:p>
            <a:pPr marL="339725" indent="-2254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Do you run one or multiple versions of your software?</a:t>
            </a:r>
          </a:p>
          <a:p>
            <a:pPr marL="339725" indent="-2254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Can you run multiple versions of your software side-by-side?</a:t>
            </a:r>
          </a:p>
          <a:p>
            <a:pPr marL="339725" indent="-2254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What do need to improve to implement continuous delivery?</a:t>
            </a:r>
          </a:p>
        </p:txBody>
      </p:sp>
    </p:spTree>
    <p:extLst>
      <p:ext uri="{BB962C8B-B14F-4D97-AF65-F5344CB8AC3E}">
        <p14:creationId xmlns:p14="http://schemas.microsoft.com/office/powerpoint/2010/main" val="4555611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02: Implement blue-green deployment and feature toggles</a:t>
            </a:r>
          </a:p>
        </p:txBody>
      </p:sp>
    </p:spTree>
    <p:extLst>
      <p:ext uri="{BB962C8B-B14F-4D97-AF65-F5344CB8AC3E}">
        <p14:creationId xmlns:p14="http://schemas.microsoft.com/office/powerpoint/2010/main" val="177467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949A46-88F9-A0EC-AF12-6A872A40C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68326" y="1550988"/>
            <a:ext cx="10802938" cy="4602162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Title 51">
            <a:extLst>
              <a:ext uri="{FF2B5EF4-FFF2-40B4-BE49-F238E27FC236}">
                <a16:creationId xmlns:a16="http://schemas.microsoft.com/office/drawing/2014/main" id="{60826154-2C1A-4F53-91B5-6857408E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blue-green deployment?</a:t>
            </a:r>
          </a:p>
        </p:txBody>
      </p:sp>
      <p:grpSp>
        <p:nvGrpSpPr>
          <p:cNvPr id="2" name="Group 1" descr="Illustration of blue green deployment that has two identical production environments">
            <a:extLst>
              <a:ext uri="{FF2B5EF4-FFF2-40B4-BE49-F238E27FC236}">
                <a16:creationId xmlns:a16="http://schemas.microsoft.com/office/drawing/2014/main" id="{BB4BC39F-50D4-4F23-8387-ECBC1264B812}"/>
              </a:ext>
            </a:extLst>
          </p:cNvPr>
          <p:cNvGrpSpPr/>
          <p:nvPr/>
        </p:nvGrpSpPr>
        <p:grpSpPr>
          <a:xfrm>
            <a:off x="1635920" y="1761587"/>
            <a:ext cx="8667750" cy="4180964"/>
            <a:chOff x="1721437" y="1619531"/>
            <a:chExt cx="9046385" cy="4363602"/>
          </a:xfrm>
        </p:grpSpPr>
        <p:pic>
          <p:nvPicPr>
            <p:cNvPr id="8" name="Picture 7" descr="Load balancer">
              <a:extLst>
                <a:ext uri="{FF2B5EF4-FFF2-40B4-BE49-F238E27FC236}">
                  <a16:creationId xmlns:a16="http://schemas.microsoft.com/office/drawing/2014/main" id="{AE7A489C-B24D-4D61-A6C7-C2C865A55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1437" y="1619531"/>
              <a:ext cx="2060627" cy="187773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FD1C21-BB76-42AC-A706-21065064FC4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>
              <a:off x="4871329" y="2108804"/>
              <a:ext cx="2378793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/>
                <a:t>www.production.com</a:t>
              </a:r>
            </a:p>
          </p:txBody>
        </p:sp>
        <p:cxnSp>
          <p:nvCxnSpPr>
            <p:cNvPr id="40" name="Straight Arrow Connector 39" descr="Arrow pointing from Load balancer to Blue">
              <a:extLst>
                <a:ext uri="{FF2B5EF4-FFF2-40B4-BE49-F238E27FC236}">
                  <a16:creationId xmlns:a16="http://schemas.microsoft.com/office/drawing/2014/main" id="{7F449F60-32B8-4EC5-AAA4-44CE0A0BB06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3775830" y="2557130"/>
              <a:ext cx="4873956" cy="0"/>
            </a:xfrm>
            <a:prstGeom prst="straightConnector1">
              <a:avLst/>
            </a:prstGeom>
            <a:ln w="38100">
              <a:solidFill>
                <a:srgbClr val="814899"/>
              </a:solidFill>
              <a:prstDash val="solid"/>
              <a:headEnd w="med" len="sm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Blue color globe">
              <a:extLst>
                <a:ext uri="{FF2B5EF4-FFF2-40B4-BE49-F238E27FC236}">
                  <a16:creationId xmlns:a16="http://schemas.microsoft.com/office/drawing/2014/main" id="{263CB245-7167-48CD-9570-A0B154D60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7195" y="1962405"/>
              <a:ext cx="2060627" cy="1877731"/>
            </a:xfrm>
            <a:prstGeom prst="rect">
              <a:avLst/>
            </a:prstGeom>
          </p:spPr>
        </p:pic>
        <p:cxnSp>
          <p:nvCxnSpPr>
            <p:cNvPr id="41" name="Straight Arrow Connector 40" descr="Arrow pointing from Load balancer to Green">
              <a:extLst>
                <a:ext uri="{FF2B5EF4-FFF2-40B4-BE49-F238E27FC236}">
                  <a16:creationId xmlns:a16="http://schemas.microsoft.com/office/drawing/2014/main" id="{93834FDC-4785-4EFB-B618-438EE41F825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3783606" y="2557130"/>
              <a:ext cx="4923589" cy="2487138"/>
            </a:xfrm>
            <a:prstGeom prst="straightConnector1">
              <a:avLst/>
            </a:prstGeom>
            <a:ln w="38100">
              <a:solidFill>
                <a:srgbClr val="814899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A69A1E9-AA90-455F-BE44-BD5F73C57FD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5574661" y="2915517"/>
              <a:ext cx="734625" cy="374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/>
                <a:t>Swap</a:t>
              </a:r>
            </a:p>
          </p:txBody>
        </p:sp>
        <p:pic>
          <p:nvPicPr>
            <p:cNvPr id="44" name="Picture 43" descr="Icon of two arrows pointing up and down">
              <a:extLst>
                <a:ext uri="{FF2B5EF4-FFF2-40B4-BE49-F238E27FC236}">
                  <a16:creationId xmlns:a16="http://schemas.microsoft.com/office/drawing/2014/main" id="{8E12F764-D77B-485C-84F8-1C2A12D4821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4470" y="2805466"/>
              <a:ext cx="856936" cy="95312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FF5300-8D40-4287-8DEE-E1ABF0C05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 rot="1652199">
              <a:off x="4726183" y="3810730"/>
              <a:ext cx="2973250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/>
                <a:t>www.temp.production.com</a:t>
              </a:r>
            </a:p>
          </p:txBody>
        </p:sp>
        <p:pic>
          <p:nvPicPr>
            <p:cNvPr id="12" name="Picture 11" descr="Green color globe">
              <a:extLst>
                <a:ext uri="{FF2B5EF4-FFF2-40B4-BE49-F238E27FC236}">
                  <a16:creationId xmlns:a16="http://schemas.microsoft.com/office/drawing/2014/main" id="{0F99926E-B901-4840-948C-5B362354249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07195" y="4105402"/>
              <a:ext cx="2060627" cy="1877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29623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Explore deployment slots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21DA0-5638-2D08-859D-66BD36776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124649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What is it?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A way to set up multiple environments and swap between environments</a:t>
            </a:r>
            <a:endParaRPr lang="en-US" sz="1800" dirty="0"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4964F-8456-2978-549D-72EF4BF16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3" y="1591310"/>
            <a:ext cx="3479198" cy="210826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Why do you need it?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When you want to deploy with zero downtime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When you need to test in production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When you want easy rollback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184E33-F8C2-355D-0E90-826E8CA7AE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215443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Swap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The swap process eliminates downtime when you deploy your app with seamless traffic redirection, and no requests are dropped because of swap operations.</a:t>
            </a:r>
          </a:p>
        </p:txBody>
      </p:sp>
    </p:spTree>
    <p:extLst>
      <p:ext uri="{BB962C8B-B14F-4D97-AF65-F5344CB8AC3E}">
        <p14:creationId xmlns:p14="http://schemas.microsoft.com/office/powerpoint/2010/main" val="429431404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C406A-AF65-4E14-8531-F87090163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feature toggles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9329E2-5E25-A726-7CA4-2A5A8AA70D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167738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What is it?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Mechanism to separate feature deployment from feature exposure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A.k.a. feature flippers, feature flags, feature switch, conditional feature, etc.</a:t>
            </a:r>
            <a:endParaRPr lang="en-IN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EB9903-5654-081B-A8F2-F387F2D72DD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281615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Why do you need it?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It enables you to give control back to the business on when to release the feature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Enables A/B testing, canary releases and dark launching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It provides an alternative to keeping multiple branches in version control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Enables change without redeployment</a:t>
            </a:r>
          </a:p>
        </p:txBody>
      </p:sp>
    </p:spTree>
    <p:extLst>
      <p:ext uri="{BB962C8B-B14F-4D97-AF65-F5344CB8AC3E}">
        <p14:creationId xmlns:p14="http://schemas.microsoft.com/office/powerpoint/2010/main" val="290855093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 feature toggle maintenance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242B5C-DC5F-9504-1365-532AD78C10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1" y="1594156"/>
            <a:ext cx="3542029" cy="233910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cs typeface="Segoe UI" panose="020B0502040204020203" pitchFamily="34" charset="0"/>
              </a:rPr>
              <a:t>Feature</a:t>
            </a:r>
            <a:r>
              <a:rPr lang="en-US" sz="22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 toggles need to be maintained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Remove them when</a:t>
            </a:r>
            <a:br>
              <a:rPr lang="en-US" sz="22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you can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It is technical debt if you keep them around</a:t>
            </a:r>
          </a:p>
        </p:txBody>
      </p:sp>
      <p:pic>
        <p:nvPicPr>
          <p:cNvPr id="3" name="Picture 2" descr="Illustration of Feature Toggle longevity versus dynamism in years, months, weeks and days representation, by changes with deployment, changes with runtime reconfiguration and changes with each request.">
            <a:extLst>
              <a:ext uri="{FF2B5EF4-FFF2-40B4-BE49-F238E27FC236}">
                <a16:creationId xmlns:a16="http://schemas.microsoft.com/office/drawing/2014/main" id="{E6E8AB27-21E5-472B-AD75-007968F19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2" t="1966" r="1942" b="1710"/>
          <a:stretch/>
        </p:blipFill>
        <p:spPr>
          <a:xfrm>
            <a:off x="4377690" y="1386873"/>
            <a:ext cx="6434738" cy="44887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366E76-474E-DB3E-3091-F8C061FA79D5}"/>
              </a:ext>
            </a:extLst>
          </p:cNvPr>
          <p:cNvSpPr/>
          <p:nvPr/>
        </p:nvSpPr>
        <p:spPr>
          <a:xfrm>
            <a:off x="584201" y="6161026"/>
            <a:ext cx="4184649" cy="1810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85958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76" dirty="0">
                <a:solidFill>
                  <a:schemeClr val="tx2"/>
                </a:solidFill>
                <a:ea typeface="SimSun" pitchFamily="2" charset="-122"/>
              </a:rPr>
              <a:t>Source: </a:t>
            </a:r>
            <a:r>
              <a:rPr lang="en-US" sz="1176" dirty="0">
                <a:solidFill>
                  <a:schemeClr val="tx2"/>
                </a:solidFill>
                <a:ea typeface="SimSun" pitchFamily="2" charset="-122"/>
                <a:hlinkClick r:id="rId4"/>
              </a:rPr>
              <a:t>http://martinfowler.com/articles/feature-toggles.html</a:t>
            </a:r>
            <a:endParaRPr lang="en-US" sz="1176" dirty="0">
              <a:solidFill>
                <a:schemeClr val="tx2"/>
              </a:solidFill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207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03: Implement canary releases and dark launching</a:t>
            </a:r>
          </a:p>
        </p:txBody>
      </p:sp>
    </p:spTree>
    <p:extLst>
      <p:ext uri="{BB962C8B-B14F-4D97-AF65-F5344CB8AC3E}">
        <p14:creationId xmlns:p14="http://schemas.microsoft.com/office/powerpoint/2010/main" val="21756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B25504F-FAEA-0E6C-EDAC-014D382E4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736123" y="1581150"/>
            <a:ext cx="6863738" cy="4430720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CF4070-41A5-4DD6-AF1E-FB831564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canary releases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D9695EA-5994-9F7B-3EE2-9A6E320877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1" y="1594156"/>
            <a:ext cx="4011245" cy="4493538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200" dirty="0">
                <a:latin typeface="+mj-lt"/>
              </a:rPr>
              <a:t>What is it?</a:t>
            </a:r>
          </a:p>
          <a:p>
            <a:pPr marL="342900" lvl="1" indent="-198438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cs typeface="Segoe UI" panose="020B0502040204020203" pitchFamily="34" charset="0"/>
              </a:rPr>
              <a:t>Releasing a feature to a limited subset of end users</a:t>
            </a:r>
          </a:p>
          <a:p>
            <a:pPr marL="342900" indent="-19843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When you want to gradually roll out a feature to ensure success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200" dirty="0">
                <a:latin typeface="+mj-lt"/>
              </a:rPr>
              <a:t>How to implement it</a:t>
            </a:r>
          </a:p>
          <a:p>
            <a:pPr marL="342900" indent="-19843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800" dirty="0">
                <a:latin typeface="+mn-lt"/>
              </a:rPr>
              <a:t>Use a combination of feature toggles, traffic routing and deployment slots</a:t>
            </a:r>
          </a:p>
          <a:p>
            <a:pPr marL="342900" indent="-19843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Route traffic % to a deployment slot with the new feature enabled</a:t>
            </a:r>
          </a:p>
          <a:p>
            <a:pPr marL="342900" indent="-19843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Target specific user segment (via feature toggles)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CE246-024B-A0A7-523A-F7D21D7AF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8895" y="1659735"/>
            <a:ext cx="4058194" cy="427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989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1B9C-B4A1-4E8B-BDD0-8D4B9DE9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traffic manager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802BB-867D-EE0C-D1F7-4002F82DC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207749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What is it?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Traffic manager provides the ability to control how requests from web clients are distributed to apps in Azure App Service. Within an app service, it routes traffic between deployment slots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99702A-7707-5F89-2091-9CB482FB71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3" y="1591310"/>
            <a:ext cx="3479198" cy="203132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Why do you need it?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It enables failover and load distribution capabilities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It enables you to deploy to a slot and then slowly move traffic over to the other slot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375065-25C0-4B80-EC69-6B9BDD326D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124649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What does it offer?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It provides several options for how to distribute traffic, all based on availability</a:t>
            </a:r>
          </a:p>
        </p:txBody>
      </p:sp>
    </p:spTree>
    <p:extLst>
      <p:ext uri="{BB962C8B-B14F-4D97-AF65-F5344CB8AC3E}">
        <p14:creationId xmlns:p14="http://schemas.microsoft.com/office/powerpoint/2010/main" val="199352095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1B9C-B4A1-4E8B-BDD0-8D4B9DE9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dark launching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FDEEF4-9CBF-18E9-528C-EC33401B6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3096" y="1520654"/>
            <a:ext cx="640080" cy="640080"/>
            <a:chOff x="581787" y="1338617"/>
            <a:chExt cx="769327" cy="769327"/>
          </a:xfrm>
        </p:grpSpPr>
        <p:sp>
          <p:nvSpPr>
            <p:cNvPr id="19" name="Oval 18" descr="icon of a finger pushing a button">
              <a:extLst>
                <a:ext uri="{FF2B5EF4-FFF2-40B4-BE49-F238E27FC236}">
                  <a16:creationId xmlns:a16="http://schemas.microsoft.com/office/drawing/2014/main" id="{4DFD7F23-B627-4CF0-9AD2-2A1E10F6BE2C}"/>
                </a:ext>
              </a:extLst>
            </p:cNvPr>
            <p:cNvSpPr/>
            <p:nvPr/>
          </p:nvSpPr>
          <p:spPr bwMode="auto">
            <a:xfrm>
              <a:off x="581787" y="1338617"/>
              <a:ext cx="769327" cy="769327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Database_EFC7" title="Icon of a cylinder">
              <a:extLst>
                <a:ext uri="{FF2B5EF4-FFF2-40B4-BE49-F238E27FC236}">
                  <a16:creationId xmlns:a16="http://schemas.microsoft.com/office/drawing/2014/main" id="{63A5F68F-6BD5-7E82-7A01-3E3D09EF81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8507" y="1518541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2841D2A-E510-4194-83BE-FA2F509F3D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200" dirty="0">
                <a:solidFill>
                  <a:schemeClr val="tx1"/>
                </a:solidFill>
              </a:rPr>
              <a:t>Like canary releases, but the aim is to assess response of users to new features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2283DC-09A2-9CAA-B9CA-519339E8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3096" y="2569210"/>
            <a:ext cx="640080" cy="640080"/>
            <a:chOff x="4357547" y="1338617"/>
            <a:chExt cx="769327" cy="769327"/>
          </a:xfrm>
        </p:grpSpPr>
        <p:sp>
          <p:nvSpPr>
            <p:cNvPr id="22" name="Oval 21" descr="icon of a finger pushing a button">
              <a:extLst>
                <a:ext uri="{FF2B5EF4-FFF2-40B4-BE49-F238E27FC236}">
                  <a16:creationId xmlns:a16="http://schemas.microsoft.com/office/drawing/2014/main" id="{A92FC6C4-8085-12CD-9E22-76F9B222B28A}"/>
                </a:ext>
              </a:extLst>
            </p:cNvPr>
            <p:cNvSpPr/>
            <p:nvPr/>
          </p:nvSpPr>
          <p:spPr bwMode="auto">
            <a:xfrm>
              <a:off x="4357547" y="1338617"/>
              <a:ext cx="769327" cy="769327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Freeform 96" title="Icon of a gear with a wrench">
              <a:extLst>
                <a:ext uri="{FF2B5EF4-FFF2-40B4-BE49-F238E27FC236}">
                  <a16:creationId xmlns:a16="http://schemas.microsoft.com/office/drawing/2014/main" id="{83872B56-10A3-F43F-F9D9-EF536DFA5F0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48007" y="1541401"/>
              <a:ext cx="397237" cy="365760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CFD4567-8E95-A980-1E2D-52D7E03548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200" dirty="0">
                <a:solidFill>
                  <a:schemeClr val="tx1"/>
                </a:solidFill>
              </a:rPr>
              <a:t>Testing of the back end is not the primary aim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1BEC5F0-54C9-C3CA-00D9-9CCA3D4DB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3096" y="3615373"/>
            <a:ext cx="640080" cy="640080"/>
            <a:chOff x="8114290" y="1338617"/>
            <a:chExt cx="769327" cy="769327"/>
          </a:xfrm>
        </p:grpSpPr>
        <p:sp>
          <p:nvSpPr>
            <p:cNvPr id="29" name="Oval 28" descr="icon of a finger pushing a button">
              <a:extLst>
                <a:ext uri="{FF2B5EF4-FFF2-40B4-BE49-F238E27FC236}">
                  <a16:creationId xmlns:a16="http://schemas.microsoft.com/office/drawing/2014/main" id="{35028B06-EE82-CE9A-30AC-571EF0B10F94}"/>
                </a:ext>
              </a:extLst>
            </p:cNvPr>
            <p:cNvSpPr/>
            <p:nvPr/>
          </p:nvSpPr>
          <p:spPr bwMode="auto">
            <a:xfrm>
              <a:off x="8114290" y="1338617"/>
              <a:ext cx="769327" cy="769327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BarChartVertical_E9EC" title="Icon of a vertical bar graph">
              <a:extLst>
                <a:ext uri="{FF2B5EF4-FFF2-40B4-BE49-F238E27FC236}">
                  <a16:creationId xmlns:a16="http://schemas.microsoft.com/office/drawing/2014/main" id="{05CD456B-8C39-6C47-F2DA-FC04C9206AC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13463" y="1539558"/>
              <a:ext cx="365674" cy="365760"/>
            </a:xfrm>
            <a:custGeom>
              <a:avLst/>
              <a:gdLst>
                <a:gd name="T0" fmla="*/ 630 w 4250"/>
                <a:gd name="T1" fmla="*/ 3622 h 4251"/>
                <a:gd name="T2" fmla="*/ 630 w 4250"/>
                <a:gd name="T3" fmla="*/ 1102 h 4251"/>
                <a:gd name="T4" fmla="*/ 1259 w 4250"/>
                <a:gd name="T5" fmla="*/ 1102 h 4251"/>
                <a:gd name="T6" fmla="*/ 1259 w 4250"/>
                <a:gd name="T7" fmla="*/ 3622 h 4251"/>
                <a:gd name="T8" fmla="*/ 630 w 4250"/>
                <a:gd name="T9" fmla="*/ 3622 h 4251"/>
                <a:gd name="T10" fmla="*/ 2519 w 4250"/>
                <a:gd name="T11" fmla="*/ 3622 h 4251"/>
                <a:gd name="T12" fmla="*/ 2519 w 4250"/>
                <a:gd name="T13" fmla="*/ 1732 h 4251"/>
                <a:gd name="T14" fmla="*/ 1889 w 4250"/>
                <a:gd name="T15" fmla="*/ 1732 h 4251"/>
                <a:gd name="T16" fmla="*/ 1889 w 4250"/>
                <a:gd name="T17" fmla="*/ 3622 h 4251"/>
                <a:gd name="T18" fmla="*/ 2519 w 4250"/>
                <a:gd name="T19" fmla="*/ 3622 h 4251"/>
                <a:gd name="T20" fmla="*/ 3778 w 4250"/>
                <a:gd name="T21" fmla="*/ 3622 h 4251"/>
                <a:gd name="T22" fmla="*/ 3778 w 4250"/>
                <a:gd name="T23" fmla="*/ 472 h 4251"/>
                <a:gd name="T24" fmla="*/ 3149 w 4250"/>
                <a:gd name="T25" fmla="*/ 472 h 4251"/>
                <a:gd name="T26" fmla="*/ 3149 w 4250"/>
                <a:gd name="T27" fmla="*/ 3622 h 4251"/>
                <a:gd name="T28" fmla="*/ 3778 w 4250"/>
                <a:gd name="T29" fmla="*/ 3622 h 4251"/>
                <a:gd name="T30" fmla="*/ 0 w 4250"/>
                <a:gd name="T31" fmla="*/ 0 h 4251"/>
                <a:gd name="T32" fmla="*/ 0 w 4250"/>
                <a:gd name="T33" fmla="*/ 4251 h 4251"/>
                <a:gd name="T34" fmla="*/ 4250 w 4250"/>
                <a:gd name="T35" fmla="*/ 4251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50" h="4251">
                  <a:moveTo>
                    <a:pt x="630" y="3622"/>
                  </a:moveTo>
                  <a:lnTo>
                    <a:pt x="630" y="1102"/>
                  </a:lnTo>
                  <a:lnTo>
                    <a:pt x="1259" y="1102"/>
                  </a:lnTo>
                  <a:lnTo>
                    <a:pt x="1259" y="3622"/>
                  </a:lnTo>
                  <a:lnTo>
                    <a:pt x="630" y="3622"/>
                  </a:lnTo>
                  <a:moveTo>
                    <a:pt x="2519" y="3622"/>
                  </a:moveTo>
                  <a:lnTo>
                    <a:pt x="2519" y="1732"/>
                  </a:lnTo>
                  <a:lnTo>
                    <a:pt x="1889" y="1732"/>
                  </a:lnTo>
                  <a:lnTo>
                    <a:pt x="1889" y="3622"/>
                  </a:lnTo>
                  <a:lnTo>
                    <a:pt x="2519" y="3622"/>
                  </a:lnTo>
                  <a:moveTo>
                    <a:pt x="3778" y="3622"/>
                  </a:moveTo>
                  <a:lnTo>
                    <a:pt x="3778" y="472"/>
                  </a:lnTo>
                  <a:lnTo>
                    <a:pt x="3149" y="472"/>
                  </a:lnTo>
                  <a:lnTo>
                    <a:pt x="3149" y="3622"/>
                  </a:lnTo>
                  <a:lnTo>
                    <a:pt x="3778" y="3622"/>
                  </a:lnTo>
                  <a:moveTo>
                    <a:pt x="0" y="0"/>
                  </a:moveTo>
                  <a:lnTo>
                    <a:pt x="0" y="4251"/>
                  </a:lnTo>
                  <a:lnTo>
                    <a:pt x="4250" y="4251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C36C578-ED08-16B4-B743-7F8115C6DD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sz="2200" dirty="0">
                <a:solidFill>
                  <a:schemeClr val="tx1"/>
                </a:solidFill>
              </a:rPr>
              <a:t>Users are often not aware they are being used to test the new feature 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65081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FF316B-393A-EA15-7D0E-601789AE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97473-1DDD-AF2A-6B79-FFB837E821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11013474" cy="3293209"/>
          </a:xfrm>
        </p:spPr>
        <p:txBody>
          <a:bodyPr/>
          <a:lstStyle/>
          <a:p>
            <a:r>
              <a:rPr lang="en-US" dirty="0"/>
              <a:t>Module 01: Introduction to deployment patterns.</a:t>
            </a:r>
          </a:p>
          <a:p>
            <a:r>
              <a:rPr lang="en-US" dirty="0"/>
              <a:t>Module 02: Implement blue-green deployment and feature toggles.</a:t>
            </a:r>
          </a:p>
          <a:p>
            <a:r>
              <a:rPr lang="en-US" dirty="0"/>
              <a:t>Module 03: Implement canary releases and dark launching.</a:t>
            </a:r>
          </a:p>
          <a:p>
            <a:r>
              <a:rPr lang="en-US" dirty="0"/>
              <a:t>Module 04: Implement A/B testing and progressive exposure deployment.</a:t>
            </a:r>
          </a:p>
          <a:p>
            <a:r>
              <a:rPr lang="en-US" dirty="0"/>
              <a:t>Module 05: Integrate with identity management systems.</a:t>
            </a:r>
          </a:p>
          <a:p>
            <a:r>
              <a:rPr lang="en-US" dirty="0"/>
              <a:t>Module 06: Manage application configuration data.</a:t>
            </a:r>
          </a:p>
          <a:p>
            <a:r>
              <a:rPr lang="en-US" dirty="0"/>
              <a:t>Labs &amp; Learning Path review and takeaways.</a:t>
            </a:r>
          </a:p>
        </p:txBody>
      </p:sp>
    </p:spTree>
    <p:extLst>
      <p:ext uri="{BB962C8B-B14F-4D97-AF65-F5344CB8AC3E}">
        <p14:creationId xmlns:p14="http://schemas.microsoft.com/office/powerpoint/2010/main" val="90036065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04: Implement A/B testing and progressive exposure deployment</a:t>
            </a:r>
          </a:p>
        </p:txBody>
      </p:sp>
    </p:spTree>
    <p:extLst>
      <p:ext uri="{BB962C8B-B14F-4D97-AF65-F5344CB8AC3E}">
        <p14:creationId xmlns:p14="http://schemas.microsoft.com/office/powerpoint/2010/main" val="17910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F08587-21EF-49E8-A0C9-4271ED42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A/B testing?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BCDE21-370C-077F-58C0-88205C120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0" y="1152766"/>
            <a:ext cx="12192000" cy="3444634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Illustration of A and B testing  ">
            <a:extLst>
              <a:ext uri="{FF2B5EF4-FFF2-40B4-BE49-F238E27FC236}">
                <a16:creationId xmlns:a16="http://schemas.microsoft.com/office/drawing/2014/main" id="{BC1316CA-4D87-D6F9-1B87-8B58715C5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" r="-4"/>
          <a:stretch/>
        </p:blipFill>
        <p:spPr>
          <a:xfrm>
            <a:off x="694532" y="1486370"/>
            <a:ext cx="10802937" cy="2777427"/>
          </a:xfrm>
          <a:prstGeom prst="rect">
            <a:avLst/>
          </a:prstGeom>
          <a:ln w="19050"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1F5BF8-7D5E-8989-AD94-34C0ABA41F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978881"/>
            <a:ext cx="10784873" cy="1015663"/>
          </a:xfrm>
        </p:spPr>
        <p:txBody>
          <a:bodyPr/>
          <a:lstStyle/>
          <a:p>
            <a:pPr marL="0" indent="0">
              <a:buNone/>
            </a:pPr>
            <a:r>
              <a:rPr lang="en-US" sz="2200" spc="0" dirty="0">
                <a:latin typeface="+mn-lt"/>
              </a:rPr>
              <a:t>A/B testing is an experiment where two or more variants are shown to users at random, and statistical analysis is used to determine which variation performs better for a given conversion goal</a:t>
            </a:r>
          </a:p>
        </p:txBody>
      </p:sp>
    </p:spTree>
    <p:extLst>
      <p:ext uri="{BB962C8B-B14F-4D97-AF65-F5344CB8AC3E}">
        <p14:creationId xmlns:p14="http://schemas.microsoft.com/office/powerpoint/2010/main" val="20337549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7F9FD4-7016-C3C3-6953-D361457C7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68326" y="1550988"/>
            <a:ext cx="10802938" cy="4602162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ED378-0254-4998-B843-DB93BC18B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CI/CD with ring-based deployment</a:t>
            </a:r>
          </a:p>
        </p:txBody>
      </p:sp>
      <p:pic>
        <p:nvPicPr>
          <p:cNvPr id="5" name="Picture 4" descr="Illustration of Azure DevOps Developer Tools Build Tasks ">
            <a:extLst>
              <a:ext uri="{FF2B5EF4-FFF2-40B4-BE49-F238E27FC236}">
                <a16:creationId xmlns:a16="http://schemas.microsoft.com/office/drawing/2014/main" id="{C7A77454-73D8-41BB-99B4-F6EA014EE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74" r="-1874"/>
          <a:stretch/>
        </p:blipFill>
        <p:spPr>
          <a:xfrm>
            <a:off x="738190" y="1736847"/>
            <a:ext cx="10463210" cy="4230444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1873048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AD3DE8-A161-45D5-AB6E-F8188793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05: Integrate with identity management systems</a:t>
            </a:r>
          </a:p>
        </p:txBody>
      </p:sp>
    </p:spTree>
    <p:extLst>
      <p:ext uri="{BB962C8B-B14F-4D97-AF65-F5344CB8AC3E}">
        <p14:creationId xmlns:p14="http://schemas.microsoft.com/office/powerpoint/2010/main" val="49563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A2DF-4BE2-4D0B-9A10-27B879B7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GitHub with single sign-on (SSO)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BD4EE8-09DE-B150-22F7-EE0C975A3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0" y="1266092"/>
            <a:ext cx="12192000" cy="3331308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356738-5839-3E4C-C71C-383C4002CA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677108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Connect identity provider to GitHub at organization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17C5E-4C51-608D-F01C-5BF6D49AB0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33855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Both SAML and SCIM support available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368350-7A12-FFEB-0861-C63D8DAEE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216511"/>
              </p:ext>
            </p:extLst>
          </p:nvPr>
        </p:nvGraphicFramePr>
        <p:xfrm>
          <a:off x="561566" y="1633806"/>
          <a:ext cx="11064992" cy="25958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532496">
                  <a:extLst>
                    <a:ext uri="{9D8B030D-6E8A-4147-A177-3AD203B41FA5}">
                      <a16:colId xmlns:a16="http://schemas.microsoft.com/office/drawing/2014/main" val="3139658159"/>
                    </a:ext>
                  </a:extLst>
                </a:gridCol>
                <a:gridCol w="5532496">
                  <a:extLst>
                    <a:ext uri="{9D8B030D-6E8A-4147-A177-3AD203B41FA5}">
                      <a16:colId xmlns:a16="http://schemas.microsoft.com/office/drawing/2014/main" val="3377937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Provider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Available 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52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Active Directory Federation Services (ADFS)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249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Microsoft Entra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SAML and SCIM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251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Okta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SAML and SCIM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967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OneLogin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SAML and SCIM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267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PingOne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039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Shibboleth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51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004239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1B9C-B4A1-4E8B-BDD0-8D4B9DE95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Design and implement permissions and roles in GitHub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802BB-867D-EE0C-D1F7-4002F82DC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293926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GitHub personal accounts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Two roles: owner and collaborator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sz="1800" b="1" dirty="0"/>
              <a:t>Owner:</a:t>
            </a:r>
            <a:r>
              <a:rPr lang="en-US" sz="1800" dirty="0"/>
              <a:t> has full control over the repositories and can invite collaborators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sz="1800" b="1" dirty="0"/>
              <a:t>Collaborator:</a:t>
            </a:r>
            <a:r>
              <a:rPr lang="en-US" sz="1800" dirty="0"/>
              <a:t> can be granted read and write access to individual private repositories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99702A-7707-5F89-2091-9CB482FB71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3" y="1591310"/>
            <a:ext cx="3479198" cy="447814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GitHub organizations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Built-in roles for delegating operational responsibilities to individuals and teams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Roles: </a:t>
            </a:r>
          </a:p>
          <a:p>
            <a:pPr marL="404622" lvl="2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Organization owners </a:t>
            </a:r>
          </a:p>
          <a:p>
            <a:pPr marL="404622" lvl="2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Organization members </a:t>
            </a:r>
          </a:p>
          <a:p>
            <a:pPr marL="404622" lvl="2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Organization moderators </a:t>
            </a:r>
          </a:p>
          <a:p>
            <a:pPr marL="404622" lvl="2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Billing managers</a:t>
            </a:r>
          </a:p>
          <a:p>
            <a:pPr marL="404622" lvl="2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Security managers</a:t>
            </a:r>
          </a:p>
          <a:p>
            <a:pPr marL="404622" lvl="2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GitHub app managers </a:t>
            </a:r>
          </a:p>
          <a:p>
            <a:pPr marL="404622" lvl="2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Outside collaborators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375065-25C0-4B80-EC69-6B9BDD326D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469359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GitHub enterprise organizations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Additional roles beyond those available in GitHub personal accounts and organizations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Roles</a:t>
            </a:r>
          </a:p>
          <a:p>
            <a:pPr marL="404622" lvl="2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b="1" dirty="0"/>
              <a:t>Enterprise owners </a:t>
            </a:r>
            <a:r>
              <a:rPr lang="en-US" sz="1600" dirty="0"/>
              <a:t>(have full control over the enterprise)</a:t>
            </a:r>
          </a:p>
          <a:p>
            <a:pPr marL="404622" lvl="2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b="1" dirty="0"/>
              <a:t>Enterprise members </a:t>
            </a:r>
            <a:r>
              <a:rPr lang="en-US" sz="1600" dirty="0"/>
              <a:t>(included in organizations owned by the enterprise)</a:t>
            </a:r>
          </a:p>
          <a:p>
            <a:pPr marL="404622" lvl="2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b="1" dirty="0"/>
              <a:t>Guest collaborators </a:t>
            </a:r>
            <a:r>
              <a:rPr lang="en-US" sz="1600" dirty="0"/>
              <a:t>(have restricted access to the organization’s internal repositories)</a:t>
            </a:r>
          </a:p>
        </p:txBody>
      </p:sp>
    </p:spTree>
    <p:extLst>
      <p:ext uri="{BB962C8B-B14F-4D97-AF65-F5344CB8AC3E}">
        <p14:creationId xmlns:p14="http://schemas.microsoft.com/office/powerpoint/2010/main" val="198049486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1B9C-B4A1-4E8B-BDD0-8D4B9DE95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984885"/>
          </a:xfrm>
        </p:spPr>
        <p:txBody>
          <a:bodyPr/>
          <a:lstStyle/>
          <a:p>
            <a:r>
              <a:rPr lang="en-US" dirty="0"/>
              <a:t>Design and implement permissions and security groups in Azure DevOps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802BB-867D-EE0C-D1F7-4002F82DC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2612" y="1836637"/>
            <a:ext cx="3479198" cy="189282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Azure DevOps access control mechanisms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Member management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Permission management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Access level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99702A-7707-5F89-2091-9CB482FB71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54463" y="1836637"/>
            <a:ext cx="3479198" cy="450892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Azure DevOps default security groups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Organization level:</a:t>
            </a:r>
          </a:p>
          <a:p>
            <a:pPr marL="404622" lvl="2" indent="-285750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Project Collection Administrators</a:t>
            </a:r>
          </a:p>
          <a:p>
            <a:pPr marL="404622" lvl="2" indent="-285750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Project Collection Build Administrators</a:t>
            </a:r>
          </a:p>
          <a:p>
            <a:pPr marL="404622" lvl="2" indent="-285750">
              <a:spcBef>
                <a:spcPts val="600"/>
              </a:spcBef>
              <a:spcAft>
                <a:spcPts val="600"/>
              </a:spcAft>
            </a:pPr>
            <a:r>
              <a:rPr lang="en-US" sz="1600" dirty="0"/>
              <a:t>Security Service Group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Project level: </a:t>
            </a:r>
          </a:p>
          <a:p>
            <a:pPr marL="404622" lvl="2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Build Administrators </a:t>
            </a:r>
          </a:p>
          <a:p>
            <a:pPr marL="404622" lvl="2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Contributors</a:t>
            </a:r>
          </a:p>
          <a:p>
            <a:pPr marL="404622" lvl="2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Project Administrators</a:t>
            </a:r>
          </a:p>
          <a:p>
            <a:pPr marL="404622" lvl="2" indent="-28575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Readers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375065-25C0-4B80-EC69-6B9BDD326D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20664" y="1867414"/>
            <a:ext cx="3479198" cy="435503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Design and implementation best practices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Plan Microsoft </a:t>
            </a:r>
            <a:r>
              <a:rPr lang="en-US" sz="1800" dirty="0" err="1"/>
              <a:t>Entra</a:t>
            </a:r>
            <a:r>
              <a:rPr lang="en-US" sz="1800" dirty="0"/>
              <a:t> ID groups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Automate associating </a:t>
            </a:r>
            <a:r>
              <a:rPr lang="en-US" sz="1800" dirty="0" err="1"/>
              <a:t>Entra</a:t>
            </a:r>
            <a:r>
              <a:rPr lang="en-US" sz="1800" dirty="0"/>
              <a:t> ID groups to Azure DevOps groups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Use default Azure DevOps groups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Delegate management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Review and test permissions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Monitor and audit access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6888310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A2DF-4BE2-4D0B-9A10-27B879B7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workload identities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2AA8510-D876-E9D6-E788-FA7D900CD6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350868"/>
            <a:ext cx="4714874" cy="2631490"/>
          </a:xfrm>
        </p:spPr>
        <p:txBody>
          <a:bodyPr/>
          <a:lstStyle/>
          <a:p>
            <a:pPr marL="206375" indent="-206375">
              <a:spcBef>
                <a:spcPts val="0"/>
              </a:spcBef>
              <a:spcAft>
                <a:spcPts val="900"/>
              </a:spcAft>
              <a:buFont typeface="Arial"/>
              <a:buChar char="•"/>
            </a:pPr>
            <a:r>
              <a:rPr lang="en-US" sz="1800" dirty="0">
                <a:latin typeface="+mn-lt"/>
              </a:rPr>
              <a:t>Register an AD application</a:t>
            </a:r>
          </a:p>
          <a:p>
            <a:pPr marL="206375" indent="-206375">
              <a:spcBef>
                <a:spcPts val="0"/>
              </a:spcBef>
              <a:spcAft>
                <a:spcPts val="900"/>
              </a:spcAft>
              <a:buFont typeface="Arial"/>
              <a:buChar char="•"/>
            </a:pPr>
            <a:r>
              <a:rPr lang="en-US" sz="1800" dirty="0">
                <a:latin typeface="+mn-lt"/>
              </a:rPr>
              <a:t>Create a client secret</a:t>
            </a:r>
            <a:endParaRPr lang="en-US" sz="1800" dirty="0">
              <a:latin typeface="+mn-lt"/>
              <a:cs typeface="Segoe UI"/>
            </a:endParaRPr>
          </a:p>
          <a:p>
            <a:pPr marL="206375" indent="-206375">
              <a:spcBef>
                <a:spcPts val="0"/>
              </a:spcBef>
              <a:spcAft>
                <a:spcPts val="900"/>
              </a:spcAft>
              <a:buFont typeface="Arial"/>
              <a:buChar char="•"/>
            </a:pPr>
            <a:r>
              <a:rPr lang="en-US" sz="1800" dirty="0">
                <a:latin typeface="+mn-lt"/>
              </a:rPr>
              <a:t>Grant permissions to the identity</a:t>
            </a:r>
            <a:endParaRPr lang="en-US" sz="1800" dirty="0">
              <a:latin typeface="+mn-lt"/>
              <a:cs typeface="Segoe UI"/>
            </a:endParaRPr>
          </a:p>
          <a:p>
            <a:pPr marL="0" indent="0"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1800" b="1" dirty="0"/>
              <a:t>To connect, application presents:</a:t>
            </a:r>
            <a:endParaRPr lang="en-US" sz="1800" dirty="0"/>
          </a:p>
          <a:p>
            <a:pPr marL="296863" indent="-206375">
              <a:spcBef>
                <a:spcPts val="0"/>
              </a:spcBef>
              <a:spcAft>
                <a:spcPts val="900"/>
              </a:spcAft>
              <a:buFont typeface="Arial"/>
              <a:buChar char="•"/>
            </a:pPr>
            <a:r>
              <a:rPr lang="en-US" sz="1800" dirty="0" err="1"/>
              <a:t>TenantID</a:t>
            </a:r>
            <a:endParaRPr lang="en-US" sz="1800" dirty="0"/>
          </a:p>
          <a:p>
            <a:pPr marL="296863" indent="-206375">
              <a:spcBef>
                <a:spcPts val="0"/>
              </a:spcBef>
              <a:spcAft>
                <a:spcPts val="900"/>
              </a:spcAft>
              <a:buFont typeface="Arial"/>
              <a:buChar char="•"/>
            </a:pPr>
            <a:r>
              <a:rPr lang="en-US" sz="1800" dirty="0"/>
              <a:t>Application ID</a:t>
            </a:r>
          </a:p>
          <a:p>
            <a:pPr marL="296863" indent="-206375">
              <a:spcBef>
                <a:spcPts val="0"/>
              </a:spcBef>
              <a:spcAft>
                <a:spcPts val="900"/>
              </a:spcAft>
              <a:buFont typeface="Arial"/>
              <a:buChar char="•"/>
            </a:pPr>
            <a:r>
              <a:rPr lang="en-US" sz="1800" dirty="0"/>
              <a:t>Client Secret</a:t>
            </a:r>
          </a:p>
        </p:txBody>
      </p:sp>
      <p:pic>
        <p:nvPicPr>
          <p:cNvPr id="6" name="Picture 5" descr="Screenshot of owned applications.">
            <a:extLst>
              <a:ext uri="{FF2B5EF4-FFF2-40B4-BE49-F238E27FC236}">
                <a16:creationId xmlns:a16="http://schemas.microsoft.com/office/drawing/2014/main" id="{CC7A034C-9FDB-4E57-9604-299077FAD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556" y="1350868"/>
            <a:ext cx="6061554" cy="1334575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</p:pic>
      <p:pic>
        <p:nvPicPr>
          <p:cNvPr id="7" name="Picture 6" descr="Screenshot of client secrets.">
            <a:extLst>
              <a:ext uri="{FF2B5EF4-FFF2-40B4-BE49-F238E27FC236}">
                <a16:creationId xmlns:a16="http://schemas.microsoft.com/office/drawing/2014/main" id="{5C4D048C-61E2-4B3A-A950-19662E39A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556" y="2972051"/>
            <a:ext cx="6061554" cy="1377626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</p:pic>
      <p:pic>
        <p:nvPicPr>
          <p:cNvPr id="3" name="Picture 2" descr="Screenshot of supported account types configuration selecting Accounts in this organizational directory only (directory name).">
            <a:extLst>
              <a:ext uri="{FF2B5EF4-FFF2-40B4-BE49-F238E27FC236}">
                <a16:creationId xmlns:a16="http://schemas.microsoft.com/office/drawing/2014/main" id="{169DC24B-2D03-432A-AD95-6037D65EF6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29"/>
          <a:stretch/>
        </p:blipFill>
        <p:spPr>
          <a:xfrm>
            <a:off x="5518555" y="4636284"/>
            <a:ext cx="6061555" cy="1302492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</p:pic>
    </p:spTree>
    <p:extLst>
      <p:ext uri="{BB962C8B-B14F-4D97-AF65-F5344CB8AC3E}">
        <p14:creationId xmlns:p14="http://schemas.microsoft.com/office/powerpoint/2010/main" val="242615237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A2DF-4BE2-4D0B-9A10-27B879B7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Managed Identity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08CFACC-5180-AB9D-356A-DF44520A80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1" y="1594156"/>
            <a:ext cx="3307861" cy="3410164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Two types of managed identity:</a:t>
            </a:r>
          </a:p>
          <a:p>
            <a:pPr marL="355600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System-assigned (many services expose these identities)</a:t>
            </a:r>
          </a:p>
          <a:p>
            <a:pPr marL="355600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User-assigned (create a managed identity and assign it to services)</a:t>
            </a:r>
          </a:p>
          <a:p>
            <a:pPr marL="0" indent="0">
              <a:buNone/>
            </a:pPr>
            <a:r>
              <a:rPr lang="en-US" sz="1800" dirty="0"/>
              <a:t>Managed identities remove the need for the user to provide ongoing management of a credential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01FE36-2A87-B5D2-01CF-1BACF8C61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064000" y="1581150"/>
            <a:ext cx="7535862" cy="4430720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Managed identity icon.">
            <a:extLst>
              <a:ext uri="{FF2B5EF4-FFF2-40B4-BE49-F238E27FC236}">
                <a16:creationId xmlns:a16="http://schemas.microsoft.com/office/drawing/2014/main" id="{4C1E17B1-356F-4173-B204-66BB9E091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696" y="1752456"/>
            <a:ext cx="1359523" cy="1344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2C6BB6-5A5B-4CAE-936E-E028793FA6BE}"/>
              </a:ext>
            </a:extLst>
          </p:cNvPr>
          <p:cNvSpPr txBox="1"/>
          <p:nvPr/>
        </p:nvSpPr>
        <p:spPr>
          <a:xfrm>
            <a:off x="5918696" y="3357485"/>
            <a:ext cx="1182219" cy="6093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AU" sz="2200" dirty="0"/>
              <a:t>Identity to use?</a:t>
            </a:r>
          </a:p>
        </p:txBody>
      </p:sp>
      <p:sp>
        <p:nvSpPr>
          <p:cNvPr id="7" name="Arrow: Right 6" descr="Arrow pointing from Identity to SQL.">
            <a:extLst>
              <a:ext uri="{FF2B5EF4-FFF2-40B4-BE49-F238E27FC236}">
                <a16:creationId xmlns:a16="http://schemas.microsoft.com/office/drawing/2014/main" id="{64993786-9185-4B73-9BA4-C3BFD26B0C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 rot="2480327">
            <a:off x="7123733" y="3400469"/>
            <a:ext cx="1454678" cy="502050"/>
          </a:xfrm>
          <a:prstGeom prst="rightArrow">
            <a:avLst/>
          </a:prstGeom>
          <a:solidFill>
            <a:srgbClr val="3794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AU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 descr="SQL icon.">
            <a:extLst>
              <a:ext uri="{FF2B5EF4-FFF2-40B4-BE49-F238E27FC236}">
                <a16:creationId xmlns:a16="http://schemas.microsoft.com/office/drawing/2014/main" id="{B5F60DE1-DCD4-492B-B421-A45FC59D6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106" y="4205707"/>
            <a:ext cx="1634857" cy="163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1237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16A369-AD68-4B39-AB4B-1B3E704D5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2" y="2813447"/>
            <a:ext cx="7180717" cy="1231106"/>
          </a:xfrm>
        </p:spPr>
        <p:txBody>
          <a:bodyPr/>
          <a:lstStyle/>
          <a:p>
            <a:r>
              <a:rPr lang="en-US" dirty="0"/>
              <a:t>Module 06: Manage application </a:t>
            </a:r>
            <a:r>
              <a:rPr lang="en-US"/>
              <a:t>configuration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7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3" y="3736380"/>
            <a:ext cx="5686425" cy="615553"/>
          </a:xfrm>
        </p:spPr>
        <p:txBody>
          <a:bodyPr anchor="ctr"/>
          <a:lstStyle/>
          <a:p>
            <a:r>
              <a:rPr lang="en-US" dirty="0"/>
              <a:t>Learning Path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336628-21C2-EF4B-EC92-9087036872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545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66526C-2C6D-431A-9F2A-CCC8021F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Rethink application configuration data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E3448F-2F63-B220-59DB-353B29494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3096" y="1520654"/>
            <a:ext cx="640080" cy="640080"/>
            <a:chOff x="581787" y="1338617"/>
            <a:chExt cx="769327" cy="769327"/>
          </a:xfrm>
        </p:grpSpPr>
        <p:sp>
          <p:nvSpPr>
            <p:cNvPr id="21" name="Oval 20" descr="icon of a finger pushing a button">
              <a:extLst>
                <a:ext uri="{FF2B5EF4-FFF2-40B4-BE49-F238E27FC236}">
                  <a16:creationId xmlns:a16="http://schemas.microsoft.com/office/drawing/2014/main" id="{49290E3A-072A-22E9-F866-71D9A74D3ADD}"/>
                </a:ext>
              </a:extLst>
            </p:cNvPr>
            <p:cNvSpPr/>
            <p:nvPr/>
          </p:nvSpPr>
          <p:spPr bwMode="auto">
            <a:xfrm>
              <a:off x="581787" y="1338617"/>
              <a:ext cx="769327" cy="769327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Database_EFC7" title="Icon of a cylinder">
              <a:extLst>
                <a:ext uri="{FF2B5EF4-FFF2-40B4-BE49-F238E27FC236}">
                  <a16:creationId xmlns:a16="http://schemas.microsoft.com/office/drawing/2014/main" id="{AF3DC403-4A3B-9F71-7ACF-E12C5716C73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8507" y="1518541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E3C5BB-7A7C-A13F-4CF4-B02939E444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Configuration information is stored in files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E6B10-ED5A-D93F-4175-21314C5C1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3096" y="2569210"/>
            <a:ext cx="640080" cy="640080"/>
            <a:chOff x="4357547" y="1338617"/>
            <a:chExt cx="769327" cy="769327"/>
          </a:xfrm>
        </p:grpSpPr>
        <p:sp>
          <p:nvSpPr>
            <p:cNvPr id="25" name="Oval 24" descr="icon of a finger pushing a button">
              <a:extLst>
                <a:ext uri="{FF2B5EF4-FFF2-40B4-BE49-F238E27FC236}">
                  <a16:creationId xmlns:a16="http://schemas.microsoft.com/office/drawing/2014/main" id="{D6EBC529-1E59-1390-0112-A787FAB66D34}"/>
                </a:ext>
              </a:extLst>
            </p:cNvPr>
            <p:cNvSpPr/>
            <p:nvPr/>
          </p:nvSpPr>
          <p:spPr bwMode="auto">
            <a:xfrm>
              <a:off x="4357547" y="1338617"/>
              <a:ext cx="769327" cy="769327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Freeform 96" title="Icon of a gear with a wrench">
              <a:extLst>
                <a:ext uri="{FF2B5EF4-FFF2-40B4-BE49-F238E27FC236}">
                  <a16:creationId xmlns:a16="http://schemas.microsoft.com/office/drawing/2014/main" id="{EE36E77E-3620-0AD2-7FF4-B9BBC5E320F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48007" y="1541401"/>
              <a:ext cx="397237" cy="365760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605D56-BA90-714B-7403-24EFF851D1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Changes can require downtime and administrative overhead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B3BE68-D398-B090-7F48-6C36B039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3096" y="3615373"/>
            <a:ext cx="640080" cy="640080"/>
            <a:chOff x="8114290" y="1338617"/>
            <a:chExt cx="769327" cy="769327"/>
          </a:xfrm>
        </p:grpSpPr>
        <p:sp>
          <p:nvSpPr>
            <p:cNvPr id="32" name="Oval 31" descr="icon of a finger pushing a button">
              <a:extLst>
                <a:ext uri="{FF2B5EF4-FFF2-40B4-BE49-F238E27FC236}">
                  <a16:creationId xmlns:a16="http://schemas.microsoft.com/office/drawing/2014/main" id="{34224F87-EB7A-795C-12A8-BE287E8ABA8C}"/>
                </a:ext>
              </a:extLst>
            </p:cNvPr>
            <p:cNvSpPr/>
            <p:nvPr/>
          </p:nvSpPr>
          <p:spPr bwMode="auto">
            <a:xfrm>
              <a:off x="8114290" y="1338617"/>
              <a:ext cx="769327" cy="769327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BarChartVertical_E9EC" title="Icon of a vertical bar graph">
              <a:extLst>
                <a:ext uri="{FF2B5EF4-FFF2-40B4-BE49-F238E27FC236}">
                  <a16:creationId xmlns:a16="http://schemas.microsoft.com/office/drawing/2014/main" id="{48EF0B4D-DAF2-B8DE-1CD7-D000EA7831D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13463" y="1539558"/>
              <a:ext cx="365674" cy="365760"/>
            </a:xfrm>
            <a:custGeom>
              <a:avLst/>
              <a:gdLst>
                <a:gd name="T0" fmla="*/ 630 w 4250"/>
                <a:gd name="T1" fmla="*/ 3622 h 4251"/>
                <a:gd name="T2" fmla="*/ 630 w 4250"/>
                <a:gd name="T3" fmla="*/ 1102 h 4251"/>
                <a:gd name="T4" fmla="*/ 1259 w 4250"/>
                <a:gd name="T5" fmla="*/ 1102 h 4251"/>
                <a:gd name="T6" fmla="*/ 1259 w 4250"/>
                <a:gd name="T7" fmla="*/ 3622 h 4251"/>
                <a:gd name="T8" fmla="*/ 630 w 4250"/>
                <a:gd name="T9" fmla="*/ 3622 h 4251"/>
                <a:gd name="T10" fmla="*/ 2519 w 4250"/>
                <a:gd name="T11" fmla="*/ 3622 h 4251"/>
                <a:gd name="T12" fmla="*/ 2519 w 4250"/>
                <a:gd name="T13" fmla="*/ 1732 h 4251"/>
                <a:gd name="T14" fmla="*/ 1889 w 4250"/>
                <a:gd name="T15" fmla="*/ 1732 h 4251"/>
                <a:gd name="T16" fmla="*/ 1889 w 4250"/>
                <a:gd name="T17" fmla="*/ 3622 h 4251"/>
                <a:gd name="T18" fmla="*/ 2519 w 4250"/>
                <a:gd name="T19" fmla="*/ 3622 h 4251"/>
                <a:gd name="T20" fmla="*/ 3778 w 4250"/>
                <a:gd name="T21" fmla="*/ 3622 h 4251"/>
                <a:gd name="T22" fmla="*/ 3778 w 4250"/>
                <a:gd name="T23" fmla="*/ 472 h 4251"/>
                <a:gd name="T24" fmla="*/ 3149 w 4250"/>
                <a:gd name="T25" fmla="*/ 472 h 4251"/>
                <a:gd name="T26" fmla="*/ 3149 w 4250"/>
                <a:gd name="T27" fmla="*/ 3622 h 4251"/>
                <a:gd name="T28" fmla="*/ 3778 w 4250"/>
                <a:gd name="T29" fmla="*/ 3622 h 4251"/>
                <a:gd name="T30" fmla="*/ 0 w 4250"/>
                <a:gd name="T31" fmla="*/ 0 h 4251"/>
                <a:gd name="T32" fmla="*/ 0 w 4250"/>
                <a:gd name="T33" fmla="*/ 4251 h 4251"/>
                <a:gd name="T34" fmla="*/ 4250 w 4250"/>
                <a:gd name="T35" fmla="*/ 4251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50" h="4251">
                  <a:moveTo>
                    <a:pt x="630" y="3622"/>
                  </a:moveTo>
                  <a:lnTo>
                    <a:pt x="630" y="1102"/>
                  </a:lnTo>
                  <a:lnTo>
                    <a:pt x="1259" y="1102"/>
                  </a:lnTo>
                  <a:lnTo>
                    <a:pt x="1259" y="3622"/>
                  </a:lnTo>
                  <a:lnTo>
                    <a:pt x="630" y="3622"/>
                  </a:lnTo>
                  <a:moveTo>
                    <a:pt x="2519" y="3622"/>
                  </a:moveTo>
                  <a:lnTo>
                    <a:pt x="2519" y="1732"/>
                  </a:lnTo>
                  <a:lnTo>
                    <a:pt x="1889" y="1732"/>
                  </a:lnTo>
                  <a:lnTo>
                    <a:pt x="1889" y="3622"/>
                  </a:lnTo>
                  <a:lnTo>
                    <a:pt x="2519" y="3622"/>
                  </a:lnTo>
                  <a:moveTo>
                    <a:pt x="3778" y="3622"/>
                  </a:moveTo>
                  <a:lnTo>
                    <a:pt x="3778" y="472"/>
                  </a:lnTo>
                  <a:lnTo>
                    <a:pt x="3149" y="472"/>
                  </a:lnTo>
                  <a:lnTo>
                    <a:pt x="3149" y="3622"/>
                  </a:lnTo>
                  <a:lnTo>
                    <a:pt x="3778" y="3622"/>
                  </a:lnTo>
                  <a:moveTo>
                    <a:pt x="0" y="0"/>
                  </a:moveTo>
                  <a:lnTo>
                    <a:pt x="0" y="4251"/>
                  </a:lnTo>
                  <a:lnTo>
                    <a:pt x="4250" y="4251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08F6C-1A82-F4B6-F576-183C19806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Challenging to manage changes to local configurations across multiple running instances of the application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E2041B-1F67-016F-CB07-E4F6686CE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3096" y="4661439"/>
            <a:ext cx="640080" cy="640080"/>
            <a:chOff x="583096" y="4661439"/>
            <a:chExt cx="640080" cy="640080"/>
          </a:xfrm>
        </p:grpSpPr>
        <p:sp>
          <p:nvSpPr>
            <p:cNvPr id="36" name="Oval 35" descr="icon of a finger pushing a button">
              <a:extLst>
                <a:ext uri="{FF2B5EF4-FFF2-40B4-BE49-F238E27FC236}">
                  <a16:creationId xmlns:a16="http://schemas.microsoft.com/office/drawing/2014/main" id="{A8D282BD-FC2C-6593-E26A-F9160BEC4574}"/>
                </a:ext>
              </a:extLst>
            </p:cNvPr>
            <p:cNvSpPr/>
            <p:nvPr/>
          </p:nvSpPr>
          <p:spPr bwMode="auto">
            <a:xfrm>
              <a:off x="583096" y="4661439"/>
              <a:ext cx="640080" cy="64008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Freeform 13" title="Icon of a cloud">
              <a:extLst>
                <a:ext uri="{FF2B5EF4-FFF2-40B4-BE49-F238E27FC236}">
                  <a16:creationId xmlns:a16="http://schemas.microsoft.com/office/drawing/2014/main" id="{A1EFE89B-C76D-08C9-78D3-A3097540C7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0256" y="4881158"/>
              <a:ext cx="365760" cy="200642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364505C-2679-70AC-C8C7-613A02AF3C3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Discussion: How will you secure this information?</a:t>
            </a:r>
          </a:p>
        </p:txBody>
      </p:sp>
    </p:spTree>
    <p:extLst>
      <p:ext uri="{BB962C8B-B14F-4D97-AF65-F5344CB8AC3E}">
        <p14:creationId xmlns:p14="http://schemas.microsoft.com/office/powerpoint/2010/main" val="162844988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A2DF-4BE2-4D0B-9A10-27B879B7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separation of concerns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3684CA8-0931-BA89-9F5E-4F2DC0C44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3096" y="1520654"/>
            <a:ext cx="640080" cy="640080"/>
            <a:chOff x="581787" y="1338617"/>
            <a:chExt cx="769327" cy="769327"/>
          </a:xfrm>
        </p:grpSpPr>
        <p:sp>
          <p:nvSpPr>
            <p:cNvPr id="28" name="Oval 27" descr="icon of a finger pushing a button">
              <a:extLst>
                <a:ext uri="{FF2B5EF4-FFF2-40B4-BE49-F238E27FC236}">
                  <a16:creationId xmlns:a16="http://schemas.microsoft.com/office/drawing/2014/main" id="{560F0D5B-D669-0035-629D-14967DA7FB0A}"/>
                </a:ext>
              </a:extLst>
            </p:cNvPr>
            <p:cNvSpPr/>
            <p:nvPr/>
          </p:nvSpPr>
          <p:spPr bwMode="auto">
            <a:xfrm>
              <a:off x="581787" y="1338617"/>
              <a:ext cx="769327" cy="769327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Database_EFC7" title="Icon of a cylinder">
              <a:extLst>
                <a:ext uri="{FF2B5EF4-FFF2-40B4-BE49-F238E27FC236}">
                  <a16:creationId xmlns:a16="http://schemas.microsoft.com/office/drawing/2014/main" id="{275876A8-8F17-0DE9-86BE-7473AEB14A8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8507" y="1518541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D62CB15-86C8-A0F4-5DC2-CCAC2B5F75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/>
              <a:t>Configuration custodian: </a:t>
            </a:r>
            <a:r>
              <a:rPr lang="en-US" sz="1800" dirty="0"/>
              <a:t>Responsible for generating and maintaining the life cycle of configuration values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3EA0763-38D7-00F6-B433-6E993EACF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3096" y="2569210"/>
            <a:ext cx="640080" cy="640080"/>
            <a:chOff x="4357547" y="1338617"/>
            <a:chExt cx="769327" cy="769327"/>
          </a:xfrm>
        </p:grpSpPr>
        <p:sp>
          <p:nvSpPr>
            <p:cNvPr id="32" name="Oval 31" descr="icon of a finger pushing a button">
              <a:extLst>
                <a:ext uri="{FF2B5EF4-FFF2-40B4-BE49-F238E27FC236}">
                  <a16:creationId xmlns:a16="http://schemas.microsoft.com/office/drawing/2014/main" id="{9080E51F-A7E1-473C-D9C1-0C020E4F308B}"/>
                </a:ext>
              </a:extLst>
            </p:cNvPr>
            <p:cNvSpPr/>
            <p:nvPr/>
          </p:nvSpPr>
          <p:spPr bwMode="auto">
            <a:xfrm>
              <a:off x="4357547" y="1338617"/>
              <a:ext cx="769327" cy="769327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Freeform 96" title="Icon of a gear with a wrench">
              <a:extLst>
                <a:ext uri="{FF2B5EF4-FFF2-40B4-BE49-F238E27FC236}">
                  <a16:creationId xmlns:a16="http://schemas.microsoft.com/office/drawing/2014/main" id="{50A1ADB0-A893-BC65-4C2E-C50D0C64F0B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48007" y="1541401"/>
              <a:ext cx="397237" cy="365760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1C15EA-8E97-79A9-7AD3-AF88B6AFB1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/>
              <a:t>Configuration consumer: </a:t>
            </a:r>
            <a:r>
              <a:rPr lang="en-US" sz="1800" dirty="0"/>
              <a:t>Responsible for defining the schema (loose term) for the configuration and then consuming the configuration values in the application or library code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B3D3C2A-C6CA-BAA5-076E-E6D167CE3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3096" y="3615373"/>
            <a:ext cx="640080" cy="640080"/>
            <a:chOff x="8114290" y="1338617"/>
            <a:chExt cx="769327" cy="769327"/>
          </a:xfrm>
        </p:grpSpPr>
        <p:sp>
          <p:nvSpPr>
            <p:cNvPr id="35" name="Oval 34" descr="icon of a finger pushing a button">
              <a:extLst>
                <a:ext uri="{FF2B5EF4-FFF2-40B4-BE49-F238E27FC236}">
                  <a16:creationId xmlns:a16="http://schemas.microsoft.com/office/drawing/2014/main" id="{77C3FE0F-9C57-F8AC-86F3-DDC8733B0657}"/>
                </a:ext>
              </a:extLst>
            </p:cNvPr>
            <p:cNvSpPr/>
            <p:nvPr/>
          </p:nvSpPr>
          <p:spPr bwMode="auto">
            <a:xfrm>
              <a:off x="8114290" y="1338617"/>
              <a:ext cx="769327" cy="769327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BarChartVertical_E9EC" title="Icon of a vertical bar graph">
              <a:extLst>
                <a:ext uri="{FF2B5EF4-FFF2-40B4-BE49-F238E27FC236}">
                  <a16:creationId xmlns:a16="http://schemas.microsoft.com/office/drawing/2014/main" id="{36FEE12F-7422-7B65-060D-9714E4A8363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13463" y="1539558"/>
              <a:ext cx="365674" cy="365760"/>
            </a:xfrm>
            <a:custGeom>
              <a:avLst/>
              <a:gdLst>
                <a:gd name="T0" fmla="*/ 630 w 4250"/>
                <a:gd name="T1" fmla="*/ 3622 h 4251"/>
                <a:gd name="T2" fmla="*/ 630 w 4250"/>
                <a:gd name="T3" fmla="*/ 1102 h 4251"/>
                <a:gd name="T4" fmla="*/ 1259 w 4250"/>
                <a:gd name="T5" fmla="*/ 1102 h 4251"/>
                <a:gd name="T6" fmla="*/ 1259 w 4250"/>
                <a:gd name="T7" fmla="*/ 3622 h 4251"/>
                <a:gd name="T8" fmla="*/ 630 w 4250"/>
                <a:gd name="T9" fmla="*/ 3622 h 4251"/>
                <a:gd name="T10" fmla="*/ 2519 w 4250"/>
                <a:gd name="T11" fmla="*/ 3622 h 4251"/>
                <a:gd name="T12" fmla="*/ 2519 w 4250"/>
                <a:gd name="T13" fmla="*/ 1732 h 4251"/>
                <a:gd name="T14" fmla="*/ 1889 w 4250"/>
                <a:gd name="T15" fmla="*/ 1732 h 4251"/>
                <a:gd name="T16" fmla="*/ 1889 w 4250"/>
                <a:gd name="T17" fmla="*/ 3622 h 4251"/>
                <a:gd name="T18" fmla="*/ 2519 w 4250"/>
                <a:gd name="T19" fmla="*/ 3622 h 4251"/>
                <a:gd name="T20" fmla="*/ 3778 w 4250"/>
                <a:gd name="T21" fmla="*/ 3622 h 4251"/>
                <a:gd name="T22" fmla="*/ 3778 w 4250"/>
                <a:gd name="T23" fmla="*/ 472 h 4251"/>
                <a:gd name="T24" fmla="*/ 3149 w 4250"/>
                <a:gd name="T25" fmla="*/ 472 h 4251"/>
                <a:gd name="T26" fmla="*/ 3149 w 4250"/>
                <a:gd name="T27" fmla="*/ 3622 h 4251"/>
                <a:gd name="T28" fmla="*/ 3778 w 4250"/>
                <a:gd name="T29" fmla="*/ 3622 h 4251"/>
                <a:gd name="T30" fmla="*/ 0 w 4250"/>
                <a:gd name="T31" fmla="*/ 0 h 4251"/>
                <a:gd name="T32" fmla="*/ 0 w 4250"/>
                <a:gd name="T33" fmla="*/ 4251 h 4251"/>
                <a:gd name="T34" fmla="*/ 4250 w 4250"/>
                <a:gd name="T35" fmla="*/ 4251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50" h="4251">
                  <a:moveTo>
                    <a:pt x="630" y="3622"/>
                  </a:moveTo>
                  <a:lnTo>
                    <a:pt x="630" y="1102"/>
                  </a:lnTo>
                  <a:lnTo>
                    <a:pt x="1259" y="1102"/>
                  </a:lnTo>
                  <a:lnTo>
                    <a:pt x="1259" y="3622"/>
                  </a:lnTo>
                  <a:lnTo>
                    <a:pt x="630" y="3622"/>
                  </a:lnTo>
                  <a:moveTo>
                    <a:pt x="2519" y="3622"/>
                  </a:moveTo>
                  <a:lnTo>
                    <a:pt x="2519" y="1732"/>
                  </a:lnTo>
                  <a:lnTo>
                    <a:pt x="1889" y="1732"/>
                  </a:lnTo>
                  <a:lnTo>
                    <a:pt x="1889" y="3622"/>
                  </a:lnTo>
                  <a:lnTo>
                    <a:pt x="2519" y="3622"/>
                  </a:lnTo>
                  <a:moveTo>
                    <a:pt x="3778" y="3622"/>
                  </a:moveTo>
                  <a:lnTo>
                    <a:pt x="3778" y="472"/>
                  </a:lnTo>
                  <a:lnTo>
                    <a:pt x="3149" y="472"/>
                  </a:lnTo>
                  <a:lnTo>
                    <a:pt x="3149" y="3622"/>
                  </a:lnTo>
                  <a:lnTo>
                    <a:pt x="3778" y="3622"/>
                  </a:lnTo>
                  <a:moveTo>
                    <a:pt x="0" y="0"/>
                  </a:moveTo>
                  <a:lnTo>
                    <a:pt x="0" y="4251"/>
                  </a:lnTo>
                  <a:lnTo>
                    <a:pt x="4250" y="4251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04F32B6-403C-49D1-8FE7-7A0F1CA5CC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/>
              <a:t>Configuration store: </a:t>
            </a:r>
            <a:r>
              <a:rPr lang="en-US" sz="1800" dirty="0"/>
              <a:t>The underlying store that is leveraged to store the configuration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22870E4-3DC0-2244-2B6D-190CDDE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3096" y="4661439"/>
            <a:ext cx="640080" cy="640080"/>
            <a:chOff x="583096" y="4661439"/>
            <a:chExt cx="640080" cy="640080"/>
          </a:xfrm>
        </p:grpSpPr>
        <p:sp>
          <p:nvSpPr>
            <p:cNvPr id="38" name="Oval 37" descr="icon of a finger pushing a button">
              <a:extLst>
                <a:ext uri="{FF2B5EF4-FFF2-40B4-BE49-F238E27FC236}">
                  <a16:creationId xmlns:a16="http://schemas.microsoft.com/office/drawing/2014/main" id="{B8C7B654-EFB4-8ED9-CAA0-A264E5384DCF}"/>
                </a:ext>
              </a:extLst>
            </p:cNvPr>
            <p:cNvSpPr/>
            <p:nvPr/>
          </p:nvSpPr>
          <p:spPr bwMode="auto">
            <a:xfrm>
              <a:off x="583096" y="4661439"/>
              <a:ext cx="640080" cy="64008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Freeform 13" title="Icon of a cloud">
              <a:extLst>
                <a:ext uri="{FF2B5EF4-FFF2-40B4-BE49-F238E27FC236}">
                  <a16:creationId xmlns:a16="http://schemas.microsoft.com/office/drawing/2014/main" id="{9B9AEE35-211B-E1DC-D2E7-4C8BA12CF5B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0256" y="4881158"/>
              <a:ext cx="365760" cy="200642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EDCAFE2-C3C9-AA71-26E1-F0690D3D59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800" b="1" dirty="0"/>
              <a:t>Secret store: </a:t>
            </a:r>
            <a:r>
              <a:rPr lang="en-US" sz="1800" dirty="0"/>
              <a:t>A separate store for persisting secrets </a:t>
            </a:r>
          </a:p>
        </p:txBody>
      </p:sp>
    </p:spTree>
    <p:extLst>
      <p:ext uri="{BB962C8B-B14F-4D97-AF65-F5344CB8AC3E}">
        <p14:creationId xmlns:p14="http://schemas.microsoft.com/office/powerpoint/2010/main" val="400141143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487A0-5D83-4501-AEF5-ACBE9BF7C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85788"/>
            <a:ext cx="9145587" cy="492125"/>
          </a:xfrm>
        </p:spPr>
        <p:txBody>
          <a:bodyPr/>
          <a:lstStyle/>
          <a:p>
            <a:r>
              <a:rPr lang="en-US" dirty="0"/>
              <a:t>Understand external configuration store patterns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F2E2D9-A647-65FE-6089-2C2958D0E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0" y="1152766"/>
            <a:ext cx="12192000" cy="3444634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9" name="Picture 58" descr="Applications are accessing the external configuration store which is accessing cloud storage and alternatively databases">
            <a:extLst>
              <a:ext uri="{FF2B5EF4-FFF2-40B4-BE49-F238E27FC236}">
                <a16:creationId xmlns:a16="http://schemas.microsoft.com/office/drawing/2014/main" id="{4928642C-B930-45E3-A232-540BD0D0D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093" r="-10093"/>
          <a:stretch/>
        </p:blipFill>
        <p:spPr>
          <a:xfrm>
            <a:off x="586389" y="1271226"/>
            <a:ext cx="10784873" cy="3207714"/>
          </a:xfrm>
          <a:prstGeom prst="rect">
            <a:avLst/>
          </a:prstGeom>
          <a:noFill/>
          <a:ln w="19050">
            <a:noFill/>
            <a:prstDash val="solid"/>
            <a:miter lim="800000"/>
            <a:headEnd/>
            <a:tailEnd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AF2793-749E-7DCD-BD8A-E6F8EF4085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677108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Store the configuration information in external storage.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040924-EE77-2D30-7C79-C81775FFCB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677108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Provide an interface to quickly and efficiently read and update. </a:t>
            </a:r>
          </a:p>
        </p:txBody>
      </p:sp>
    </p:spTree>
    <p:extLst>
      <p:ext uri="{BB962C8B-B14F-4D97-AF65-F5344CB8AC3E}">
        <p14:creationId xmlns:p14="http://schemas.microsoft.com/office/powerpoint/2010/main" val="280779472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1B9C-B4A1-4E8B-BDD0-8D4B9DE95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Implement Azure DevOps secure files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802BB-867D-EE0C-D1F7-4002F82DC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1460" y="1402464"/>
            <a:ext cx="3479198" cy="2569934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How to upload and manage secure files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Can be uploaded and managed from the Library section of the Pipelines or Releases tab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Users can control who can access and use the secure files in their pipelines or releases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99702A-7707-5F89-2091-9CB482FB71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31005" y="1406957"/>
            <a:ext cx="3479198" cy="198515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How to use secure files in YAML pipelines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Can be downloaded and used in YAML pipelines with the DownloadSecureFile@1 task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</a:pPr>
            <a:endParaRPr lang="en-US" sz="1600" dirty="0"/>
          </a:p>
        </p:txBody>
      </p:sp>
      <p:pic>
        <p:nvPicPr>
          <p:cNvPr id="11" name="Picture 10" descr="Example of Download Secure File task in YAML, including the script task to install the certificate.">
            <a:extLst>
              <a:ext uri="{FF2B5EF4-FFF2-40B4-BE49-F238E27FC236}">
                <a16:creationId xmlns:a16="http://schemas.microsoft.com/office/drawing/2014/main" id="{F95EDCE2-7394-4E7B-51A4-57730ADF6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005" y="3276313"/>
            <a:ext cx="6218676" cy="1985159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39350133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FD1A09-1D41-F2D9-0033-4EDCF1FCD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9272954" y="1581150"/>
            <a:ext cx="2326908" cy="4430720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5A2DF-4BE2-4D0B-9A10-27B879B7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Azure App Configuration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60EB08-F0DC-DD45-6AF9-73AB7F3747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1594156"/>
            <a:ext cx="8477738" cy="252376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1800" b="1" dirty="0"/>
              <a:t>Useful for most applications but particularly applicable to:</a:t>
            </a:r>
          </a:p>
          <a:p>
            <a:pPr marL="0" indent="0"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1800" dirty="0">
                <a:latin typeface="+mn-lt"/>
              </a:rPr>
              <a:t>Distributed applications (particularly microservice applications) Serverless applications</a:t>
            </a:r>
          </a:p>
          <a:p>
            <a:pPr marL="200025" indent="-200025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AU" dirty="0"/>
              <a:t>Centralize management and distribution of hierarchical configuration data for different environments and geographies</a:t>
            </a:r>
            <a:endParaRPr lang="en-US" dirty="0"/>
          </a:p>
          <a:p>
            <a:pPr marL="200025" indent="-200025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AU" dirty="0"/>
              <a:t>Dynamically change application settings without the need to redeploy or restart an application</a:t>
            </a:r>
            <a:endParaRPr lang="en-AU" dirty="0">
              <a:cs typeface="Segoe UI"/>
            </a:endParaRPr>
          </a:p>
          <a:p>
            <a:pPr marL="200025" indent="-200025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AU" dirty="0"/>
              <a:t>Control feature availability in real-time</a:t>
            </a:r>
            <a:endParaRPr lang="en-US" sz="1800" dirty="0">
              <a:cs typeface="Segoe U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D6A2E-9DFF-444A-9CD3-04C3123A3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466" y="3016905"/>
            <a:ext cx="1577884" cy="155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4853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A2DF-4BE2-4D0B-9A10-27B879B7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Key-value pairs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9584C-2897-716E-E159-F595715767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4223413"/>
            <a:ext cx="11082338" cy="1914370"/>
          </a:xfrm>
        </p:spPr>
        <p:txBody>
          <a:bodyPr/>
          <a:lstStyle/>
          <a:p>
            <a:pPr marL="254000" indent="-254000">
              <a:spcAft>
                <a:spcPts val="600"/>
              </a:spcAft>
              <a:buFont typeface="Arial"/>
              <a:buChar char="•"/>
            </a:pPr>
            <a:r>
              <a:rPr lang="en-US" sz="1800" dirty="0">
                <a:latin typeface="+mn-lt"/>
              </a:rPr>
              <a:t>Service stores key-value pairs</a:t>
            </a:r>
          </a:p>
          <a:p>
            <a:pPr marL="254000" indent="-254000">
              <a:spcAft>
                <a:spcPts val="600"/>
              </a:spcAft>
              <a:buFont typeface="Arial"/>
              <a:buChar char="•"/>
            </a:pPr>
            <a:r>
              <a:rPr lang="en-US" sz="1800" dirty="0">
                <a:latin typeface="+mn-lt"/>
              </a:rPr>
              <a:t>Keys and values are all Unicode strings</a:t>
            </a:r>
          </a:p>
          <a:p>
            <a:pPr marL="254000" indent="-254000">
              <a:spcAft>
                <a:spcPts val="600"/>
              </a:spcAft>
              <a:buFont typeface="Arial"/>
              <a:buChar char="•"/>
            </a:pPr>
            <a:r>
              <a:rPr lang="en-US" sz="1800" dirty="0">
                <a:latin typeface="+mn-lt"/>
              </a:rPr>
              <a:t>Recommend using hierarchical naming for keys</a:t>
            </a:r>
            <a:endParaRPr lang="en-US" sz="1800" dirty="0">
              <a:latin typeface="+mn-lt"/>
              <a:cs typeface="Segoe UI"/>
            </a:endParaRPr>
          </a:p>
          <a:p>
            <a:pPr marL="254000" indent="-254000">
              <a:spcAft>
                <a:spcPts val="600"/>
              </a:spcAft>
              <a:buFont typeface="Arial"/>
              <a:buChar char="•"/>
            </a:pPr>
            <a:r>
              <a:rPr lang="en-US" sz="1800" dirty="0">
                <a:latin typeface="+mn-lt"/>
              </a:rPr>
              <a:t>Labels can be used to store different values for a particular key</a:t>
            </a:r>
            <a:endParaRPr lang="en-US" sz="1800" dirty="0">
              <a:latin typeface="+mn-lt"/>
              <a:cs typeface="Segoe UI"/>
            </a:endParaRPr>
          </a:p>
          <a:p>
            <a:pPr marL="254000" indent="-254000">
              <a:spcAft>
                <a:spcPts val="600"/>
              </a:spcAft>
              <a:buFont typeface="Arial"/>
              <a:buChar char="•"/>
            </a:pPr>
            <a:r>
              <a:rPr lang="en-US" sz="1800" dirty="0">
                <a:latin typeface="+mn-lt"/>
              </a:rPr>
              <a:t>Labels can provide a way of versioning keys</a:t>
            </a:r>
            <a:endParaRPr lang="en-US" sz="1800" dirty="0">
              <a:latin typeface="+mn-lt"/>
              <a:cs typeface="Segoe U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C9720A-6744-8A00-CDAF-58BE2FFFA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200" y="1591312"/>
            <a:ext cx="5365752" cy="2453152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600" dirty="0" err="1">
                <a:solidFill>
                  <a:schemeClr val="tx1"/>
                </a:solidFill>
                <a:cs typeface="Segoe UI" pitchFamily="34" charset="0"/>
              </a:rPr>
              <a:t>AppName</a:t>
            </a:r>
            <a:r>
              <a:rPr lang="en-IN" sz="1600" dirty="0">
                <a:solidFill>
                  <a:schemeClr val="tx1"/>
                </a:solidFill>
                <a:cs typeface="Segoe UI" pitchFamily="34" charset="0"/>
              </a:rPr>
              <a:t>: Service1:ApiEndpoint</a:t>
            </a:r>
          </a:p>
          <a:p>
            <a:pPr defTabSz="93247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600" dirty="0" err="1">
                <a:solidFill>
                  <a:schemeClr val="tx1"/>
                </a:solidFill>
                <a:cs typeface="Segoe UI" pitchFamily="34" charset="0"/>
              </a:rPr>
              <a:t>AppName</a:t>
            </a:r>
            <a:r>
              <a:rPr lang="en-IN" sz="1600" dirty="0">
                <a:solidFill>
                  <a:schemeClr val="tx1"/>
                </a:solidFill>
                <a:cs typeface="Segoe UI" pitchFamily="34" charset="0"/>
              </a:rPr>
              <a:t>: Service2:ApiEndpoint</a:t>
            </a:r>
          </a:p>
          <a:p>
            <a:pPr defTabSz="93247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chemeClr val="tx1"/>
              </a:solidFill>
              <a:cs typeface="Segoe UI" pitchFamily="34" charset="0"/>
            </a:endParaRPr>
          </a:p>
          <a:p>
            <a:pPr defTabSz="93247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600" dirty="0" err="1">
                <a:solidFill>
                  <a:schemeClr val="tx1"/>
                </a:solidFill>
                <a:cs typeface="Segoe UI" pitchFamily="34" charset="0"/>
              </a:rPr>
              <a:t>AppName</a:t>
            </a:r>
            <a:r>
              <a:rPr lang="en-IN" sz="1600" dirty="0">
                <a:solidFill>
                  <a:schemeClr val="tx1"/>
                </a:solidFill>
                <a:cs typeface="Segoe UI" pitchFamily="34" charset="0"/>
              </a:rPr>
              <a:t>: Region1:DbEndpoint</a:t>
            </a:r>
          </a:p>
          <a:p>
            <a:pPr defTabSz="93247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600" dirty="0" err="1">
                <a:solidFill>
                  <a:schemeClr val="tx1"/>
                </a:solidFill>
                <a:cs typeface="Segoe UI" pitchFamily="34" charset="0"/>
              </a:rPr>
              <a:t>AppName</a:t>
            </a:r>
            <a:r>
              <a:rPr lang="en-IN" sz="1600" dirty="0">
                <a:solidFill>
                  <a:schemeClr val="tx1"/>
                </a:solidFill>
                <a:cs typeface="Segoe UI" pitchFamily="34" charset="0"/>
              </a:rPr>
              <a:t>: Region2:DbEndpoint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18D0CF-269E-0E9C-D798-25A0B4A8C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242051" y="1591311"/>
            <a:ext cx="5357813" cy="2453152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Key = </a:t>
            </a:r>
            <a:r>
              <a:rPr lang="en-IN" sz="16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AppName:DbEndPoint</a:t>
            </a:r>
            <a:r>
              <a:rPr lang="en-IN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&amp; Label = Test</a:t>
            </a:r>
          </a:p>
          <a:p>
            <a:pPr defTabSz="93247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Key = </a:t>
            </a:r>
            <a:r>
              <a:rPr lang="en-IN" sz="16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AppName:DbEndPoint</a:t>
            </a:r>
            <a:r>
              <a:rPr lang="en-IN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&amp; Label = Staging</a:t>
            </a:r>
          </a:p>
          <a:p>
            <a:pPr defTabSz="93247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Key = </a:t>
            </a:r>
            <a:r>
              <a:rPr lang="en-IN" sz="16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AppName:DbEndPoint</a:t>
            </a:r>
            <a:r>
              <a:rPr lang="en-IN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&amp; Label = Production</a:t>
            </a:r>
          </a:p>
        </p:txBody>
      </p:sp>
    </p:spTree>
    <p:extLst>
      <p:ext uri="{BB962C8B-B14F-4D97-AF65-F5344CB8AC3E}">
        <p14:creationId xmlns:p14="http://schemas.microsoft.com/office/powerpoint/2010/main" val="373576009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A2DF-4BE2-4D0B-9A10-27B879B7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App configuration feature management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EA0333-073C-2719-3108-64467AA6F8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652201" cy="3616375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Azure App Configuration can also act as a central repository for feature flags.</a:t>
            </a:r>
            <a:endParaRPr lang="en-US" sz="2200" b="1" dirty="0">
              <a:cs typeface="Segoe UI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200" b="1" dirty="0">
                <a:latin typeface="+mj-lt"/>
              </a:rPr>
              <a:t>Feature flags have two parts: </a:t>
            </a:r>
            <a:endParaRPr lang="en-US" sz="2200" b="1" dirty="0">
              <a:latin typeface="+mj-lt"/>
              <a:cs typeface="Segoe UI"/>
            </a:endParaRPr>
          </a:p>
          <a:p>
            <a:pPr marL="334963" indent="-212725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US" sz="1800" dirty="0"/>
              <a:t>Name</a:t>
            </a:r>
          </a:p>
          <a:p>
            <a:pPr marL="334963" indent="-21272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US" sz="1800" dirty="0"/>
              <a:t>List of one or more filters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Filters are use cases for when an application feature should be enabled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Supports </a:t>
            </a:r>
            <a:r>
              <a:rPr lang="en-US" sz="2200" b="1" dirty="0" err="1">
                <a:latin typeface="+mj-lt"/>
              </a:rPr>
              <a:t>appsettings.json</a:t>
            </a:r>
            <a:r>
              <a:rPr lang="en-US" sz="2200" b="1" dirty="0">
                <a:latin typeface="+mj-lt"/>
              </a:rPr>
              <a:t> </a:t>
            </a:r>
            <a:r>
              <a:rPr lang="en-US" sz="2200" dirty="0"/>
              <a:t>as a configuration source for feature flags</a:t>
            </a:r>
          </a:p>
        </p:txBody>
      </p:sp>
      <p:pic>
        <p:nvPicPr>
          <p:cNvPr id="9" name="Picture Placeholder 8" descr="Screenshot of the appsettings.json configuration source for feature flags as example.">
            <a:extLst>
              <a:ext uri="{FF2B5EF4-FFF2-40B4-BE49-F238E27FC236}">
                <a16:creationId xmlns:a16="http://schemas.microsoft.com/office/drawing/2014/main" id="{3FAD92E2-4080-9051-E3AE-78D0F5019B6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l="618" r="618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2785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A3CB-4B71-4066-BA6D-528BC9E3A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>
            <a:spAutoFit/>
          </a:bodyPr>
          <a:lstStyle/>
          <a:p>
            <a:r>
              <a:rPr lang="en-US" dirty="0"/>
              <a:t>Integrate Azure Key Vault with Azure Pipelines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BB256FA-B65C-E7D7-18F7-59330418B48B}"/>
              </a:ext>
            </a:extLst>
          </p:cNvPr>
          <p:cNvSpPr>
            <a:spLocks/>
          </p:cNvSpPr>
          <p:nvPr/>
        </p:nvSpPr>
        <p:spPr bwMode="auto">
          <a:xfrm>
            <a:off x="656922" y="1692733"/>
            <a:ext cx="566088" cy="566088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C0C059-22E0-54A2-22DD-C25F80243A47}"/>
              </a:ext>
            </a:extLst>
          </p:cNvPr>
          <p:cNvSpPr>
            <a:spLocks/>
          </p:cNvSpPr>
          <p:nvPr/>
        </p:nvSpPr>
        <p:spPr bwMode="auto">
          <a:xfrm>
            <a:off x="656922" y="2870664"/>
            <a:ext cx="566088" cy="566088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3F7B3FE-1E4B-F2D6-35E1-12E130D44B64}"/>
              </a:ext>
            </a:extLst>
          </p:cNvPr>
          <p:cNvSpPr txBox="1">
            <a:spLocks/>
          </p:cNvSpPr>
          <p:nvPr/>
        </p:nvSpPr>
        <p:spPr>
          <a:xfrm>
            <a:off x="1466500" y="1591056"/>
            <a:ext cx="10133362" cy="769441"/>
          </a:xfrm>
          <a:prstGeom prst="rect">
            <a:avLst/>
          </a:prstGeom>
        </p:spPr>
        <p:txBody>
          <a:bodyPr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cs typeface="Segoe UI"/>
              </a:rPr>
              <a:t>Azure Key Vault allows you to manage your organization’s secrets and certificates in a centralized repository.</a:t>
            </a:r>
            <a:endParaRPr lang="en-US" sz="2200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56F0DCF0-A4B0-CDC2-F1D7-B0373BB5CF16}"/>
              </a:ext>
            </a:extLst>
          </p:cNvPr>
          <p:cNvSpPr txBox="1">
            <a:spLocks/>
          </p:cNvSpPr>
          <p:nvPr/>
        </p:nvSpPr>
        <p:spPr>
          <a:xfrm>
            <a:off x="1466500" y="2938265"/>
            <a:ext cx="10133362" cy="430887"/>
          </a:xfrm>
          <a:prstGeom prst="rect">
            <a:avLst/>
          </a:prstGeom>
        </p:spPr>
        <p:txBody>
          <a:bodyPr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Segoe UI"/>
              </a:rPr>
              <a:t>Azure Key Vault stores secrets, keys, and certificates.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4207591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B6995E-406F-48CF-A695-248C1923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secrets, tokens and certificates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2412517-AE58-DEFE-4CE4-F3CE42A3C7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1594156"/>
            <a:ext cx="4151311" cy="3293209"/>
          </a:xfrm>
        </p:spPr>
        <p:txBody>
          <a:bodyPr>
            <a:noAutofit/>
          </a:bodyPr>
          <a:lstStyle/>
          <a:p>
            <a:pPr marL="280988" indent="-280988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Centralize application secrets</a:t>
            </a:r>
          </a:p>
          <a:p>
            <a:pPr marL="280988" indent="-280988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Securely store secrets and keys</a:t>
            </a:r>
          </a:p>
          <a:p>
            <a:pPr marL="280988" indent="-280988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Monitor access and use</a:t>
            </a:r>
          </a:p>
          <a:p>
            <a:pPr marL="280988" indent="-280988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Simplified administration of application secret</a:t>
            </a:r>
          </a:p>
          <a:p>
            <a:pPr marL="280988" indent="-280988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Integrate with other </a:t>
            </a:r>
            <a:br>
              <a:rPr lang="en-US" sz="2200" dirty="0"/>
            </a:br>
            <a:r>
              <a:rPr lang="en-US" sz="2200" dirty="0"/>
              <a:t>Azure services</a:t>
            </a:r>
          </a:p>
        </p:txBody>
      </p:sp>
      <p:pic>
        <p:nvPicPr>
          <p:cNvPr id="4" name="Picture 3" descr="Illustration of Azure Key Vault flow providing keys to developers and security administrators.">
            <a:extLst>
              <a:ext uri="{FF2B5EF4-FFF2-40B4-BE49-F238E27FC236}">
                <a16:creationId xmlns:a16="http://schemas.microsoft.com/office/drawing/2014/main" id="{866F579D-35C6-4D5C-A7EF-6F3315BF1686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520" t="-8117" r="520" b="-8117"/>
          <a:stretch/>
        </p:blipFill>
        <p:spPr>
          <a:xfrm>
            <a:off x="4771292" y="1581150"/>
            <a:ext cx="6828570" cy="4430720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</p:pic>
    </p:spTree>
    <p:extLst>
      <p:ext uri="{BB962C8B-B14F-4D97-AF65-F5344CB8AC3E}">
        <p14:creationId xmlns:p14="http://schemas.microsoft.com/office/powerpoint/2010/main" val="301468232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B6995E-406F-48CF-A695-248C1923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DevOps inner and outer loop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328771-69A6-B14F-9A5E-EB1E8D7EA5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1" y="1594156"/>
            <a:ext cx="3976076" cy="4031873"/>
          </a:xfrm>
        </p:spPr>
        <p:txBody>
          <a:bodyPr>
            <a:noAutofit/>
          </a:bodyPr>
          <a:lstStyle/>
          <a:p>
            <a:pPr marL="280988" indent="-280988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The inner loop is focused on the developer teams iterating over their solution development.</a:t>
            </a:r>
          </a:p>
          <a:p>
            <a:pPr marL="280988" indent="-280988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Developer teams consume the configuration published by the outer loop.</a:t>
            </a:r>
          </a:p>
          <a:p>
            <a:pPr marL="280988" indent="-280988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The Ops Engineer governs the configuration management and pushes the changes.</a:t>
            </a:r>
          </a:p>
        </p:txBody>
      </p:sp>
      <p:pic>
        <p:nvPicPr>
          <p:cNvPr id="9" name="Picture 8" descr="Illustration of DevOps tools like Git, Docker, Kubernetes, Jenkins, Azure Key Vault and practices like CI/CD.">
            <a:extLst>
              <a:ext uri="{FF2B5EF4-FFF2-40B4-BE49-F238E27FC236}">
                <a16:creationId xmlns:a16="http://schemas.microsoft.com/office/drawing/2014/main" id="{77DC71FF-D20E-46D8-F4D7-105F5723AF38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980" t="7014" r="980" b="3951"/>
          <a:stretch/>
        </p:blipFill>
        <p:spPr>
          <a:xfrm>
            <a:off x="4771292" y="1581150"/>
            <a:ext cx="6828570" cy="4430720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</p:pic>
    </p:spTree>
    <p:extLst>
      <p:ext uri="{BB962C8B-B14F-4D97-AF65-F5344CB8AC3E}">
        <p14:creationId xmlns:p14="http://schemas.microsoft.com/office/powerpoint/2010/main" val="16379006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2C1954-D56F-4BC7-9F89-2917679A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Learning objectives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A39DB35-C809-1523-EFF9-B2F8317A2304}"/>
              </a:ext>
            </a:extLst>
          </p:cNvPr>
          <p:cNvSpPr txBox="1">
            <a:spLocks/>
          </p:cNvSpPr>
          <p:nvPr/>
        </p:nvSpPr>
        <p:spPr>
          <a:xfrm>
            <a:off x="588262" y="1248726"/>
            <a:ext cx="8193024" cy="33855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After completing this Learning Path, students will be able to: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05C56C8-F6BA-8A83-D3D0-DA5CD958C35F}"/>
              </a:ext>
            </a:extLst>
          </p:cNvPr>
          <p:cNvSpPr>
            <a:spLocks/>
          </p:cNvSpPr>
          <p:nvPr/>
        </p:nvSpPr>
        <p:spPr bwMode="auto">
          <a:xfrm>
            <a:off x="624243" y="1739601"/>
            <a:ext cx="423507" cy="423507"/>
          </a:xfrm>
          <a:prstGeom prst="ellipse">
            <a:avLst/>
          </a:prstGeom>
          <a:solidFill>
            <a:srgbClr val="FFA388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000" b="1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0ED229-B16D-AE36-6B90-6017E91E2C29}"/>
              </a:ext>
            </a:extLst>
          </p:cNvPr>
          <p:cNvSpPr txBox="1"/>
          <p:nvPr/>
        </p:nvSpPr>
        <p:spPr>
          <a:xfrm>
            <a:off x="1107222" y="1766688"/>
            <a:ext cx="9084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Describe deployment patterns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EB1284-946E-8BD1-EECF-5C2EEEFAF1A5}"/>
              </a:ext>
            </a:extLst>
          </p:cNvPr>
          <p:cNvSpPr>
            <a:spLocks/>
          </p:cNvSpPr>
          <p:nvPr/>
        </p:nvSpPr>
        <p:spPr bwMode="auto">
          <a:xfrm>
            <a:off x="624243" y="2340678"/>
            <a:ext cx="423507" cy="423507"/>
          </a:xfrm>
          <a:prstGeom prst="ellipse">
            <a:avLst/>
          </a:prstGeom>
          <a:solidFill>
            <a:srgbClr val="FFA388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000" b="1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2A20F5-5315-76F0-2A1F-D32313C7F2A5}"/>
              </a:ext>
            </a:extLst>
          </p:cNvPr>
          <p:cNvSpPr txBox="1"/>
          <p:nvPr/>
        </p:nvSpPr>
        <p:spPr>
          <a:xfrm>
            <a:off x="1107222" y="2367765"/>
            <a:ext cx="9084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Implement blue-green deployment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C3094F1-0354-7718-2102-C7AEC578DBF1}"/>
              </a:ext>
            </a:extLst>
          </p:cNvPr>
          <p:cNvSpPr>
            <a:spLocks/>
          </p:cNvSpPr>
          <p:nvPr/>
        </p:nvSpPr>
        <p:spPr bwMode="auto">
          <a:xfrm>
            <a:off x="624243" y="2941755"/>
            <a:ext cx="423507" cy="423507"/>
          </a:xfrm>
          <a:prstGeom prst="ellipse">
            <a:avLst/>
          </a:prstGeom>
          <a:solidFill>
            <a:srgbClr val="FFA388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000" b="1" dirty="0"/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D7A3625-5CBF-92AA-13E4-41121B6D32BB}"/>
              </a:ext>
            </a:extLst>
          </p:cNvPr>
          <p:cNvSpPr txBox="1"/>
          <p:nvPr/>
        </p:nvSpPr>
        <p:spPr>
          <a:xfrm>
            <a:off x="1107222" y="2968842"/>
            <a:ext cx="9084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Implement canary release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4ADF800-0A8B-B97E-D1EE-7558588F4E8F}"/>
              </a:ext>
            </a:extLst>
          </p:cNvPr>
          <p:cNvSpPr>
            <a:spLocks/>
          </p:cNvSpPr>
          <p:nvPr/>
        </p:nvSpPr>
        <p:spPr bwMode="auto">
          <a:xfrm>
            <a:off x="624243" y="3542832"/>
            <a:ext cx="423507" cy="423507"/>
          </a:xfrm>
          <a:prstGeom prst="ellipse">
            <a:avLst/>
          </a:prstGeom>
          <a:solidFill>
            <a:srgbClr val="FFA388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000" b="1" dirty="0"/>
              <a:t>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8FA6A13-6402-B255-BB91-F408FF590CCC}"/>
              </a:ext>
            </a:extLst>
          </p:cNvPr>
          <p:cNvSpPr txBox="1"/>
          <p:nvPr/>
        </p:nvSpPr>
        <p:spPr>
          <a:xfrm>
            <a:off x="1107222" y="3569919"/>
            <a:ext cx="9084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Implement progressive exposure deployment 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098C36BA-E386-4448-E0F5-61989A5B7BC3}"/>
              </a:ext>
            </a:extLst>
          </p:cNvPr>
          <p:cNvSpPr>
            <a:spLocks/>
          </p:cNvSpPr>
          <p:nvPr/>
        </p:nvSpPr>
        <p:spPr bwMode="auto">
          <a:xfrm>
            <a:off x="624243" y="4143909"/>
            <a:ext cx="423507" cy="423507"/>
          </a:xfrm>
          <a:prstGeom prst="ellipse">
            <a:avLst/>
          </a:prstGeom>
          <a:solidFill>
            <a:srgbClr val="FFA388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000" b="1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FF47C3-702A-38FF-D20B-966153FDCDB9}"/>
              </a:ext>
            </a:extLst>
          </p:cNvPr>
          <p:cNvSpPr txBox="1"/>
          <p:nvPr/>
        </p:nvSpPr>
        <p:spPr>
          <a:xfrm>
            <a:off x="1107222" y="4170996"/>
            <a:ext cx="9084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Manage application config and secrets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0DB6FCA-2F52-70C1-E3E5-AD7E9E485B79}"/>
              </a:ext>
            </a:extLst>
          </p:cNvPr>
          <p:cNvSpPr>
            <a:spLocks/>
          </p:cNvSpPr>
          <p:nvPr/>
        </p:nvSpPr>
        <p:spPr bwMode="auto">
          <a:xfrm>
            <a:off x="624243" y="4744986"/>
            <a:ext cx="423507" cy="423507"/>
          </a:xfrm>
          <a:prstGeom prst="ellipse">
            <a:avLst/>
          </a:prstGeom>
          <a:solidFill>
            <a:srgbClr val="FFA388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000" b="1" dirty="0"/>
              <a:t>6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E4791B7-55B1-9C30-60A3-3C3B389C87DE}"/>
              </a:ext>
            </a:extLst>
          </p:cNvPr>
          <p:cNvSpPr txBox="1"/>
          <p:nvPr/>
        </p:nvSpPr>
        <p:spPr>
          <a:xfrm>
            <a:off x="1107222" y="4772073"/>
            <a:ext cx="9084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Deploy to environment securely using a service connection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53385FE-24DD-F01F-A799-4BCB03EFAE26}"/>
              </a:ext>
            </a:extLst>
          </p:cNvPr>
          <p:cNvSpPr>
            <a:spLocks/>
          </p:cNvSpPr>
          <p:nvPr/>
        </p:nvSpPr>
        <p:spPr bwMode="auto">
          <a:xfrm>
            <a:off x="624243" y="5346063"/>
            <a:ext cx="423507" cy="423507"/>
          </a:xfrm>
          <a:prstGeom prst="ellipse">
            <a:avLst/>
          </a:prstGeom>
          <a:solidFill>
            <a:srgbClr val="FFA388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000" b="1" dirty="0"/>
              <a:t>7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15D1D7B-29D4-FF8A-B1B6-0E3573F529FA}"/>
              </a:ext>
            </a:extLst>
          </p:cNvPr>
          <p:cNvSpPr txBox="1"/>
          <p:nvPr/>
        </p:nvSpPr>
        <p:spPr>
          <a:xfrm>
            <a:off x="1107222" y="5373150"/>
            <a:ext cx="9084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Integrate Azure Key Vault with a pipeline</a:t>
            </a:r>
          </a:p>
        </p:txBody>
      </p:sp>
    </p:spTree>
    <p:extLst>
      <p:ext uri="{BB962C8B-B14F-4D97-AF65-F5344CB8AC3E}">
        <p14:creationId xmlns:p14="http://schemas.microsoft.com/office/powerpoint/2010/main" val="328141991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</p:spTree>
    <p:extLst>
      <p:ext uri="{BB962C8B-B14F-4D97-AF65-F5344CB8AC3E}">
        <p14:creationId xmlns:p14="http://schemas.microsoft.com/office/powerpoint/2010/main" val="30099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Integrating Azure Key Vault with Azure DevOps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ABC59980-5197-404C-782B-02A607596E6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marL="0" lvl="1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Lab overview:</a:t>
            </a:r>
          </a:p>
          <a:p>
            <a:pPr marL="0" lvl="1" indent="0">
              <a:spcBef>
                <a:spcPts val="600"/>
              </a:spcBef>
              <a:buNone/>
            </a:pPr>
            <a:r>
              <a:rPr lang="en-US" sz="1800" dirty="0"/>
              <a:t>In this lab, you will see how you can integrate Azure Key Vault with an Azure DevOps pipeline. 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80F63217-B710-469D-A2ED-116EEF9D2A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338554"/>
          </a:xfrm>
        </p:spPr>
        <p:txBody>
          <a:bodyPr/>
          <a:lstStyle/>
          <a:p>
            <a:r>
              <a:rPr lang="en-US" sz="2200" dirty="0"/>
              <a:t>Objectives: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C3561FB-C897-D521-1505-D562DE7065D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837152"/>
          </a:xfrm>
        </p:spPr>
        <p:txBody>
          <a:bodyPr/>
          <a:lstStyle/>
          <a:p>
            <a:pPr marL="228600" indent="-228600">
              <a:spcAft>
                <a:spcPts val="0"/>
              </a:spcAft>
            </a:pPr>
            <a:r>
              <a:rPr lang="en-US" dirty="0"/>
              <a:t>Create a Microsoft Entra </a:t>
            </a:r>
            <a:r>
              <a:rPr lang="en-US"/>
              <a:t>service principal</a:t>
            </a:r>
            <a:endParaRPr lang="en-US" dirty="0"/>
          </a:p>
          <a:p>
            <a:pPr marL="228600" indent="-228600">
              <a:spcAft>
                <a:spcPts val="0"/>
              </a:spcAft>
            </a:pPr>
            <a:r>
              <a:rPr lang="en-US" dirty="0"/>
              <a:t>Create an Azure key vault </a:t>
            </a:r>
          </a:p>
          <a:p>
            <a:pPr marL="228600" indent="-228600">
              <a:spcAft>
                <a:spcPts val="0"/>
              </a:spcAft>
            </a:pPr>
            <a:r>
              <a:rPr lang="en-US" dirty="0"/>
              <a:t>Track pull requests through the Azure DevOps pipeline</a:t>
            </a:r>
          </a:p>
        </p:txBody>
      </p:sp>
      <p:sp>
        <p:nvSpPr>
          <p:cNvPr id="41" name="Text Placeholder 43">
            <a:extLst>
              <a:ext uri="{FF2B5EF4-FFF2-40B4-BE49-F238E27FC236}">
                <a16:creationId xmlns:a16="http://schemas.microsoft.com/office/drawing/2014/main" id="{3FD0A040-3299-6A92-D7E8-8A013D67901E}"/>
              </a:ext>
            </a:extLst>
          </p:cNvPr>
          <p:cNvSpPr txBox="1">
            <a:spLocks/>
          </p:cNvSpPr>
          <p:nvPr/>
        </p:nvSpPr>
        <p:spPr>
          <a:xfrm>
            <a:off x="4358230" y="4141738"/>
            <a:ext cx="545728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556" marR="0" indent="-228556" algn="l" defTabSz="9325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571390" marR="0" indent="-285695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6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9946" marR="0" indent="-285695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8" marR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225" marR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7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1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dirty="0">
                <a:latin typeface="+mj-lt"/>
              </a:rPr>
              <a:t>Duration:</a:t>
            </a:r>
          </a:p>
        </p:txBody>
      </p:sp>
      <p:graphicFrame>
        <p:nvGraphicFramePr>
          <p:cNvPr id="20" name="!!timer" descr="Pie chart indicating that students have 45 minutes (out of 60 minutes total) to complete the lab.">
            <a:extLst>
              <a:ext uri="{FF2B5EF4-FFF2-40B4-BE49-F238E27FC236}">
                <a16:creationId xmlns:a16="http://schemas.microsoft.com/office/drawing/2014/main" id="{68A29FF1-A97F-218F-D7A7-51C56FAD9F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507259"/>
              </p:ext>
            </p:extLst>
          </p:nvPr>
        </p:nvGraphicFramePr>
        <p:xfrm>
          <a:off x="5602974" y="4380052"/>
          <a:ext cx="2967794" cy="1978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63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Enable Dynamic Configuration and Feature Flags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E3099F3C-44D1-8893-F86F-2399467B9DB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542117"/>
            <a:ext cx="2231137" cy="492443"/>
          </a:xfrm>
        </p:spPr>
        <p:txBody>
          <a:bodyPr/>
          <a:lstStyle/>
          <a:p>
            <a:pPr marL="0" lvl="1" indent="0">
              <a:buNone/>
            </a:pPr>
            <a:r>
              <a:rPr lang="en-US" sz="2200" dirty="0">
                <a:latin typeface="+mj-lt"/>
              </a:rPr>
              <a:t>Lab overview:</a:t>
            </a:r>
          </a:p>
          <a:p>
            <a:pPr marL="0" lvl="1" indent="0">
              <a:spcBef>
                <a:spcPts val="600"/>
              </a:spcBef>
              <a:buNone/>
            </a:pPr>
            <a:r>
              <a:rPr lang="en-US" sz="1800" dirty="0"/>
              <a:t>Azure App Configuration provides a service to centrally manage application settings and feature flags. Use App Configuration to store all the settings for your application and secure their accesses in one place.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78BFD3-32DE-837A-FE1A-F5BDE167F0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338554"/>
          </a:xfrm>
        </p:spPr>
        <p:txBody>
          <a:bodyPr/>
          <a:lstStyle/>
          <a:p>
            <a:r>
              <a:rPr lang="en-IN" sz="2200" dirty="0"/>
              <a:t>Objectives: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106CB36-C38D-0DE5-67B5-2971C73F466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marL="228600" indent="-228600">
              <a:spcAft>
                <a:spcPts val="0"/>
              </a:spcAft>
            </a:pPr>
            <a:r>
              <a:rPr lang="en-IN" dirty="0"/>
              <a:t>Enable dynamic configuration</a:t>
            </a:r>
          </a:p>
          <a:p>
            <a:pPr marL="228600" indent="-228600">
              <a:spcAft>
                <a:spcPts val="0"/>
              </a:spcAft>
            </a:pPr>
            <a:r>
              <a:rPr lang="en-IN" dirty="0"/>
              <a:t>Manage feature flags</a:t>
            </a:r>
          </a:p>
        </p:txBody>
      </p:sp>
      <p:sp>
        <p:nvSpPr>
          <p:cNvPr id="2" name="Text Placeholder 43">
            <a:extLst>
              <a:ext uri="{FF2B5EF4-FFF2-40B4-BE49-F238E27FC236}">
                <a16:creationId xmlns:a16="http://schemas.microsoft.com/office/drawing/2014/main" id="{BC9B86B4-4326-91D0-E63F-077322E4F2BE}"/>
              </a:ext>
            </a:extLst>
          </p:cNvPr>
          <p:cNvSpPr txBox="1">
            <a:spLocks/>
          </p:cNvSpPr>
          <p:nvPr/>
        </p:nvSpPr>
        <p:spPr>
          <a:xfrm>
            <a:off x="4358230" y="4141738"/>
            <a:ext cx="545728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556" marR="0" indent="-228556" algn="l" defTabSz="9325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571390" marR="0" indent="-285695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6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9946" marR="0" indent="-285695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8" marR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225" marR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7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1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dirty="0">
                <a:latin typeface="+mj-lt"/>
              </a:rPr>
              <a:t>Duration:</a:t>
            </a:r>
          </a:p>
        </p:txBody>
      </p:sp>
      <p:graphicFrame>
        <p:nvGraphicFramePr>
          <p:cNvPr id="3" name="!!timer" descr="Pie chart indicating that students have 45 minutes (out of 60 minutes total) to complete the lab.">
            <a:extLst>
              <a:ext uri="{FF2B5EF4-FFF2-40B4-BE49-F238E27FC236}">
                <a16:creationId xmlns:a16="http://schemas.microsoft.com/office/drawing/2014/main" id="{CB64242C-037F-5422-C040-CCBE06C010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957237"/>
              </p:ext>
            </p:extLst>
          </p:nvPr>
        </p:nvGraphicFramePr>
        <p:xfrm>
          <a:off x="5602974" y="4380052"/>
          <a:ext cx="2967794" cy="1978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124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Path review and takeaways</a:t>
            </a:r>
          </a:p>
        </p:txBody>
      </p:sp>
    </p:spTree>
    <p:extLst>
      <p:ext uri="{BB962C8B-B14F-4D97-AF65-F5344CB8AC3E}">
        <p14:creationId xmlns:p14="http://schemas.microsoft.com/office/powerpoint/2010/main" val="169163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2C1954-D56F-4BC7-9F89-2917679A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What did you learn?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A79978-4C86-9311-469C-9CEE33C0458B}"/>
              </a:ext>
            </a:extLst>
          </p:cNvPr>
          <p:cNvSpPr>
            <a:spLocks/>
          </p:cNvSpPr>
          <p:nvPr/>
        </p:nvSpPr>
        <p:spPr bwMode="auto">
          <a:xfrm>
            <a:off x="656922" y="1440064"/>
            <a:ext cx="492428" cy="492428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5E0FAA-E120-E7C6-DEAE-12E63965022F}"/>
              </a:ext>
            </a:extLst>
          </p:cNvPr>
          <p:cNvSpPr txBox="1"/>
          <p:nvPr/>
        </p:nvSpPr>
        <p:spPr>
          <a:xfrm>
            <a:off x="1278672" y="1501612"/>
            <a:ext cx="90845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Describe deployment patterns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C17CDE6-D265-0A14-59C3-799459860D68}"/>
              </a:ext>
            </a:extLst>
          </p:cNvPr>
          <p:cNvSpPr>
            <a:spLocks/>
          </p:cNvSpPr>
          <p:nvPr/>
        </p:nvSpPr>
        <p:spPr bwMode="auto">
          <a:xfrm>
            <a:off x="656922" y="2059343"/>
            <a:ext cx="492428" cy="492428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87DD7F-DB36-6810-5902-77ED7509D606}"/>
              </a:ext>
            </a:extLst>
          </p:cNvPr>
          <p:cNvSpPr txBox="1"/>
          <p:nvPr/>
        </p:nvSpPr>
        <p:spPr>
          <a:xfrm>
            <a:off x="1278672" y="2120891"/>
            <a:ext cx="90845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Implement blue-green deployment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6C7FA4-94F1-987F-8A58-9F3A79AFB62F}"/>
              </a:ext>
            </a:extLst>
          </p:cNvPr>
          <p:cNvSpPr>
            <a:spLocks/>
          </p:cNvSpPr>
          <p:nvPr/>
        </p:nvSpPr>
        <p:spPr bwMode="auto">
          <a:xfrm>
            <a:off x="656922" y="2678622"/>
            <a:ext cx="492428" cy="492428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42A7CB-40CA-55A3-929F-BE8003C4EF22}"/>
              </a:ext>
            </a:extLst>
          </p:cNvPr>
          <p:cNvSpPr txBox="1"/>
          <p:nvPr/>
        </p:nvSpPr>
        <p:spPr>
          <a:xfrm>
            <a:off x="1278672" y="2740170"/>
            <a:ext cx="90845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Implement canary release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2B315DE-FCAD-FD56-A01D-4652B17CFF55}"/>
              </a:ext>
            </a:extLst>
          </p:cNvPr>
          <p:cNvSpPr>
            <a:spLocks/>
          </p:cNvSpPr>
          <p:nvPr/>
        </p:nvSpPr>
        <p:spPr bwMode="auto">
          <a:xfrm>
            <a:off x="656922" y="3297901"/>
            <a:ext cx="492428" cy="492428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26C86D-8AF9-D161-62F5-F2E35EFBAB95}"/>
              </a:ext>
            </a:extLst>
          </p:cNvPr>
          <p:cNvSpPr txBox="1"/>
          <p:nvPr/>
        </p:nvSpPr>
        <p:spPr>
          <a:xfrm>
            <a:off x="1278672" y="3359449"/>
            <a:ext cx="90845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Implement progressive exposure deployment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433FC6F-5AE1-B332-1EE1-58F4B172755C}"/>
              </a:ext>
            </a:extLst>
          </p:cNvPr>
          <p:cNvSpPr>
            <a:spLocks/>
          </p:cNvSpPr>
          <p:nvPr/>
        </p:nvSpPr>
        <p:spPr bwMode="auto">
          <a:xfrm>
            <a:off x="656922" y="3917180"/>
            <a:ext cx="492428" cy="492428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994D6-9B19-DE90-4DDA-A94A032EE927}"/>
              </a:ext>
            </a:extLst>
          </p:cNvPr>
          <p:cNvSpPr txBox="1"/>
          <p:nvPr/>
        </p:nvSpPr>
        <p:spPr>
          <a:xfrm>
            <a:off x="1278672" y="3978728"/>
            <a:ext cx="90845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Manage application config and secrets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52D86E-5A7B-D5FC-E42C-708AA8848FAE}"/>
              </a:ext>
            </a:extLst>
          </p:cNvPr>
          <p:cNvSpPr>
            <a:spLocks/>
          </p:cNvSpPr>
          <p:nvPr/>
        </p:nvSpPr>
        <p:spPr bwMode="auto">
          <a:xfrm>
            <a:off x="656922" y="4536459"/>
            <a:ext cx="492428" cy="492428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687D9D-7346-4D0A-F3E2-2CC5E8589797}"/>
              </a:ext>
            </a:extLst>
          </p:cNvPr>
          <p:cNvSpPr txBox="1"/>
          <p:nvPr/>
        </p:nvSpPr>
        <p:spPr>
          <a:xfrm>
            <a:off x="1278672" y="4598007"/>
            <a:ext cx="94926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Deploy to environment securely using a service connection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2A82FC1-7C1A-2BF2-71FF-F48A1AA9EFA5}"/>
              </a:ext>
            </a:extLst>
          </p:cNvPr>
          <p:cNvSpPr>
            <a:spLocks/>
          </p:cNvSpPr>
          <p:nvPr/>
        </p:nvSpPr>
        <p:spPr bwMode="auto">
          <a:xfrm>
            <a:off x="656922" y="5155738"/>
            <a:ext cx="492428" cy="492428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611011-3CF5-1E94-1874-130BA5664CAC}"/>
              </a:ext>
            </a:extLst>
          </p:cNvPr>
          <p:cNvSpPr txBox="1"/>
          <p:nvPr/>
        </p:nvSpPr>
        <p:spPr>
          <a:xfrm>
            <a:off x="1278672" y="5217286"/>
            <a:ext cx="90845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Integrate Azure Key Vault with a pipeline</a:t>
            </a:r>
          </a:p>
        </p:txBody>
      </p:sp>
    </p:spTree>
    <p:extLst>
      <p:ext uri="{BB962C8B-B14F-4D97-AF65-F5344CB8AC3E}">
        <p14:creationId xmlns:p14="http://schemas.microsoft.com/office/powerpoint/2010/main" val="301783012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9BF1-DFBD-478C-ACA3-333D99FC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Path review questions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0E0D49A-5DAD-3AC7-2327-D4053643A0BF}"/>
              </a:ext>
            </a:extLst>
          </p:cNvPr>
          <p:cNvSpPr>
            <a:spLocks/>
          </p:cNvSpPr>
          <p:nvPr/>
        </p:nvSpPr>
        <p:spPr bwMode="auto">
          <a:xfrm>
            <a:off x="764374" y="1999798"/>
            <a:ext cx="352930" cy="352930"/>
          </a:xfrm>
          <a:prstGeom prst="ellipse">
            <a:avLst/>
          </a:prstGeom>
          <a:solidFill>
            <a:srgbClr val="FFA388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b="1" dirty="0"/>
              <a:t>1</a:t>
            </a:r>
          </a:p>
        </p:txBody>
      </p:sp>
      <p:sp>
        <p:nvSpPr>
          <p:cNvPr id="11" name="Rounded Rectangle 3_1">
            <a:extLst>
              <a:ext uri="{FF2B5EF4-FFF2-40B4-BE49-F238E27FC236}">
                <a16:creationId xmlns:a16="http://schemas.microsoft.com/office/drawing/2014/main" id="{382B80F7-D672-8F80-5B3C-4960842267E5}"/>
              </a:ext>
            </a:extLst>
          </p:cNvPr>
          <p:cNvSpPr/>
          <p:nvPr/>
        </p:nvSpPr>
        <p:spPr>
          <a:xfrm>
            <a:off x="1301280" y="2037764"/>
            <a:ext cx="9740100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numCol="1" spcCol="457200" rtlCol="0" anchor="ctr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800" dirty="0">
                <a:solidFill>
                  <a:schemeClr val="tx1"/>
                </a:solidFill>
                <a:cs typeface="Segoe UI" panose="020B0502040204020203" pitchFamily="34" charset="0"/>
              </a:rPr>
              <a:t>What is the easiest way to create a staging environment for an Azure WebApp?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E314DD-EBBF-4CFB-29EF-10DAF1F1EFAE}"/>
              </a:ext>
            </a:extLst>
          </p:cNvPr>
          <p:cNvSpPr>
            <a:spLocks/>
          </p:cNvSpPr>
          <p:nvPr/>
        </p:nvSpPr>
        <p:spPr bwMode="auto">
          <a:xfrm>
            <a:off x="764374" y="2574804"/>
            <a:ext cx="352930" cy="352930"/>
          </a:xfrm>
          <a:prstGeom prst="ellipse">
            <a:avLst/>
          </a:prstGeom>
          <a:solidFill>
            <a:srgbClr val="FFA388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b="1" dirty="0"/>
              <a:t>2</a:t>
            </a:r>
          </a:p>
        </p:txBody>
      </p:sp>
      <p:sp>
        <p:nvSpPr>
          <p:cNvPr id="12" name="Rounded Rectangle 3_1">
            <a:extLst>
              <a:ext uri="{FF2B5EF4-FFF2-40B4-BE49-F238E27FC236}">
                <a16:creationId xmlns:a16="http://schemas.microsoft.com/office/drawing/2014/main" id="{6FE8A459-531B-59FE-D478-D14EE051E114}"/>
              </a:ext>
            </a:extLst>
          </p:cNvPr>
          <p:cNvSpPr/>
          <p:nvPr/>
        </p:nvSpPr>
        <p:spPr>
          <a:xfrm>
            <a:off x="1301280" y="2474270"/>
            <a:ext cx="9740100" cy="55399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numCol="1" spcCol="457200" rtlCol="0" anchor="ctr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800" dirty="0">
                <a:solidFill>
                  <a:schemeClr val="tx1"/>
                </a:solidFill>
                <a:cs typeface="Segoe UI" panose="020B0502040204020203" pitchFamily="34" charset="0"/>
              </a:rPr>
              <a:t>What Azure-based tool can you use to divert a percentage of your web traffic to a newer version of an Azure website?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AD1E6F-E9F9-F5FF-944B-39FBCAE97D64}"/>
              </a:ext>
            </a:extLst>
          </p:cNvPr>
          <p:cNvSpPr>
            <a:spLocks/>
          </p:cNvSpPr>
          <p:nvPr/>
        </p:nvSpPr>
        <p:spPr bwMode="auto">
          <a:xfrm>
            <a:off x="764374" y="3149810"/>
            <a:ext cx="352930" cy="352930"/>
          </a:xfrm>
          <a:prstGeom prst="ellipse">
            <a:avLst/>
          </a:prstGeom>
          <a:solidFill>
            <a:srgbClr val="FFA388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b="1" dirty="0"/>
              <a:t>3</a:t>
            </a:r>
          </a:p>
        </p:txBody>
      </p:sp>
      <p:sp>
        <p:nvSpPr>
          <p:cNvPr id="13" name="Rounded Rectangle 3_1">
            <a:extLst>
              <a:ext uri="{FF2B5EF4-FFF2-40B4-BE49-F238E27FC236}">
                <a16:creationId xmlns:a16="http://schemas.microsoft.com/office/drawing/2014/main" id="{F3BFC505-60C6-890F-740C-53715F9DE4BE}"/>
              </a:ext>
            </a:extLst>
          </p:cNvPr>
          <p:cNvSpPr/>
          <p:nvPr/>
        </p:nvSpPr>
        <p:spPr>
          <a:xfrm>
            <a:off x="1301280" y="3187776"/>
            <a:ext cx="9740100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numCol="1" spcCol="457200" rtlCol="0" anchor="ctr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800" dirty="0">
                <a:solidFill>
                  <a:schemeClr val="tx1"/>
                </a:solidFill>
                <a:cs typeface="Segoe UI" panose="020B0502040204020203" pitchFamily="34" charset="0"/>
              </a:rPr>
              <a:t>What characteristics make users suitable for working with canary deployments?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DDD414-A856-00A6-E496-1A5A268E3088}"/>
              </a:ext>
            </a:extLst>
          </p:cNvPr>
          <p:cNvSpPr>
            <a:spLocks/>
          </p:cNvSpPr>
          <p:nvPr/>
        </p:nvSpPr>
        <p:spPr bwMode="auto">
          <a:xfrm>
            <a:off x="764374" y="3724816"/>
            <a:ext cx="352930" cy="352930"/>
          </a:xfrm>
          <a:prstGeom prst="ellipse">
            <a:avLst/>
          </a:prstGeom>
          <a:solidFill>
            <a:srgbClr val="FFA388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b="1" dirty="0"/>
              <a:t>4</a:t>
            </a:r>
          </a:p>
        </p:txBody>
      </p:sp>
      <p:sp>
        <p:nvSpPr>
          <p:cNvPr id="14" name="Rounded Rectangle 3_1">
            <a:extLst>
              <a:ext uri="{FF2B5EF4-FFF2-40B4-BE49-F238E27FC236}">
                <a16:creationId xmlns:a16="http://schemas.microsoft.com/office/drawing/2014/main" id="{419823CD-FC32-30FD-846D-7363ED638C10}"/>
              </a:ext>
            </a:extLst>
          </p:cNvPr>
          <p:cNvSpPr/>
          <p:nvPr/>
        </p:nvSpPr>
        <p:spPr>
          <a:xfrm>
            <a:off x="1301280" y="3762782"/>
            <a:ext cx="9740100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numCol="1" spcCol="457200" rtlCol="0" anchor="ctr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800" dirty="0">
                <a:solidFill>
                  <a:schemeClr val="tx1"/>
                </a:solidFill>
                <a:cs typeface="Segoe UI" panose="020B0502040204020203" pitchFamily="34" charset="0"/>
              </a:rPr>
              <a:t>What is a potential disadvantage of using canary deployments?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678A24-8BBA-18FC-C0A3-BF6C330862D4}"/>
              </a:ext>
            </a:extLst>
          </p:cNvPr>
          <p:cNvSpPr>
            <a:spLocks/>
          </p:cNvSpPr>
          <p:nvPr/>
        </p:nvSpPr>
        <p:spPr bwMode="auto">
          <a:xfrm>
            <a:off x="764374" y="4299822"/>
            <a:ext cx="352930" cy="352930"/>
          </a:xfrm>
          <a:prstGeom prst="ellipse">
            <a:avLst/>
          </a:prstGeom>
          <a:solidFill>
            <a:srgbClr val="FFA388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b="1" dirty="0"/>
              <a:t>5</a:t>
            </a:r>
          </a:p>
        </p:txBody>
      </p:sp>
      <p:sp>
        <p:nvSpPr>
          <p:cNvPr id="15" name="Rounded Rectangle 3_1">
            <a:extLst>
              <a:ext uri="{FF2B5EF4-FFF2-40B4-BE49-F238E27FC236}">
                <a16:creationId xmlns:a16="http://schemas.microsoft.com/office/drawing/2014/main" id="{AB867499-2C14-9513-88CC-ACE9D56F9CCB}"/>
              </a:ext>
            </a:extLst>
          </p:cNvPr>
          <p:cNvSpPr/>
          <p:nvPr/>
        </p:nvSpPr>
        <p:spPr>
          <a:xfrm>
            <a:off x="1301280" y="4199288"/>
            <a:ext cx="9740100" cy="55399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numCol="1" spcCol="457200" rtlCol="0" anchor="ctr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800" dirty="0">
                <a:solidFill>
                  <a:schemeClr val="tx1"/>
                </a:solidFill>
                <a:cs typeface="Segoe UI" panose="020B0502040204020203" pitchFamily="34" charset="0"/>
              </a:rPr>
              <a:t>Apart from the traffic routing method, what else does Azure Traffic Manager consider when making routing decisions?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5E9D94-0CF0-EB31-1551-35D4AF8C1E32}"/>
              </a:ext>
            </a:extLst>
          </p:cNvPr>
          <p:cNvSpPr>
            <a:spLocks/>
          </p:cNvSpPr>
          <p:nvPr/>
        </p:nvSpPr>
        <p:spPr bwMode="auto">
          <a:xfrm>
            <a:off x="764374" y="4874826"/>
            <a:ext cx="352930" cy="352930"/>
          </a:xfrm>
          <a:prstGeom prst="ellipse">
            <a:avLst/>
          </a:prstGeom>
          <a:solidFill>
            <a:srgbClr val="FFA388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b="1" dirty="0"/>
              <a:t>6</a:t>
            </a:r>
          </a:p>
        </p:txBody>
      </p:sp>
      <p:sp>
        <p:nvSpPr>
          <p:cNvPr id="16" name="Rounded Rectangle 3_1">
            <a:extLst>
              <a:ext uri="{FF2B5EF4-FFF2-40B4-BE49-F238E27FC236}">
                <a16:creationId xmlns:a16="http://schemas.microsoft.com/office/drawing/2014/main" id="{AA82DD8F-8B26-18AB-204A-D91BA30FB4D1}"/>
              </a:ext>
            </a:extLst>
          </p:cNvPr>
          <p:cNvSpPr/>
          <p:nvPr/>
        </p:nvSpPr>
        <p:spPr>
          <a:xfrm>
            <a:off x="1301280" y="4912792"/>
            <a:ext cx="9740100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numCol="1" spcCol="457200" rtlCol="0" anchor="ctr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800">
                <a:solidFill>
                  <a:schemeClr val="tx1"/>
                </a:solidFill>
                <a:cs typeface="Segoe UI" panose="020B0502040204020203" pitchFamily="34" charset="0"/>
              </a:rPr>
              <a:t>What is the Azure Key Vault and why would you use it?</a:t>
            </a:r>
            <a:endParaRPr lang="en-US" sz="1800" dirty="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45913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4224EC-60AA-4BF5-222E-9D88E01B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22253172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01: Introduction to deployment patterns</a:t>
            </a:r>
          </a:p>
        </p:txBody>
      </p:sp>
    </p:spTree>
    <p:extLst>
      <p:ext uri="{BB962C8B-B14F-4D97-AF65-F5344CB8AC3E}">
        <p14:creationId xmlns:p14="http://schemas.microsoft.com/office/powerpoint/2010/main" val="66441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0404-D691-41F9-A154-BBA3D26E3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9C540F-BEBE-BAAC-5367-59F7F9DAEF4B}"/>
              </a:ext>
            </a:extLst>
          </p:cNvPr>
          <p:cNvSpPr>
            <a:spLocks/>
          </p:cNvSpPr>
          <p:nvPr/>
        </p:nvSpPr>
        <p:spPr bwMode="auto">
          <a:xfrm>
            <a:off x="656922" y="1440064"/>
            <a:ext cx="492428" cy="492428"/>
          </a:xfrm>
          <a:prstGeom prst="ellipse">
            <a:avLst/>
          </a:prstGeom>
          <a:solidFill>
            <a:srgbClr val="FFA388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800" b="1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BDE3FD-2230-1680-0BB6-42DEEB3CBFD9}"/>
              </a:ext>
            </a:extLst>
          </p:cNvPr>
          <p:cNvSpPr txBox="1"/>
          <p:nvPr/>
        </p:nvSpPr>
        <p:spPr>
          <a:xfrm>
            <a:off x="1278672" y="1470835"/>
            <a:ext cx="90845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dirty="0"/>
              <a:t>Continuous delivery is more than release management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2FC458B-81FB-BCC3-C503-7D4A687AFFA8}"/>
              </a:ext>
            </a:extLst>
          </p:cNvPr>
          <p:cNvSpPr>
            <a:spLocks/>
          </p:cNvSpPr>
          <p:nvPr/>
        </p:nvSpPr>
        <p:spPr bwMode="auto">
          <a:xfrm>
            <a:off x="656922" y="2188337"/>
            <a:ext cx="492428" cy="492428"/>
          </a:xfrm>
          <a:prstGeom prst="ellipse">
            <a:avLst/>
          </a:prstGeom>
          <a:solidFill>
            <a:srgbClr val="FFA388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8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FCC818-6191-8FAA-A8E7-6F575D120ED8}"/>
              </a:ext>
            </a:extLst>
          </p:cNvPr>
          <p:cNvSpPr txBox="1"/>
          <p:nvPr/>
        </p:nvSpPr>
        <p:spPr>
          <a:xfrm>
            <a:off x="1278672" y="2188337"/>
            <a:ext cx="9084527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 dirty="0">
                <a:latin typeface="+mj-lt"/>
              </a:rPr>
              <a:t>Deployment is only one step: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Testing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Safe coding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Architecture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DD987F-02FC-27A0-389F-F0C9CCC5ECF2}"/>
              </a:ext>
            </a:extLst>
          </p:cNvPr>
          <p:cNvSpPr>
            <a:spLocks/>
          </p:cNvSpPr>
          <p:nvPr/>
        </p:nvSpPr>
        <p:spPr bwMode="auto">
          <a:xfrm>
            <a:off x="656922" y="3936898"/>
            <a:ext cx="492428" cy="492428"/>
          </a:xfrm>
          <a:prstGeom prst="ellipse">
            <a:avLst/>
          </a:prstGeom>
          <a:solidFill>
            <a:srgbClr val="FFA388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800" b="1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6EDF43-C0C2-6AFB-BA3B-D0B3F8E00531}"/>
              </a:ext>
            </a:extLst>
          </p:cNvPr>
          <p:cNvSpPr txBox="1"/>
          <p:nvPr/>
        </p:nvSpPr>
        <p:spPr>
          <a:xfrm>
            <a:off x="1278672" y="3936898"/>
            <a:ext cx="9084527" cy="1190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96"/>
              </a:spcBef>
              <a:spcAft>
                <a:spcPts val="196"/>
              </a:spcAft>
            </a:pPr>
            <a:r>
              <a:rPr lang="en-US" sz="2200" dirty="0">
                <a:latin typeface="+mj-lt"/>
              </a:rPr>
              <a:t>Monoliths are hard to deliver because of all the dependencies:</a:t>
            </a:r>
          </a:p>
          <a:p>
            <a:pPr marL="0" lvl="1">
              <a:spcBef>
                <a:spcPts val="600"/>
              </a:spcBef>
              <a:spcAft>
                <a:spcPts val="196"/>
              </a:spcAft>
            </a:pPr>
            <a:r>
              <a:rPr lang="en-US" sz="1800" dirty="0"/>
              <a:t>Break up in smaller pieces</a:t>
            </a:r>
          </a:p>
          <a:p>
            <a:pPr marL="0" lvl="1">
              <a:spcBef>
                <a:spcPts val="600"/>
              </a:spcBef>
              <a:spcAft>
                <a:spcPts val="196"/>
              </a:spcAft>
            </a:pPr>
            <a:r>
              <a:rPr lang="en-US" sz="18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809872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microservices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32929A-E8BE-0F31-364B-8A4ABFEDD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962" y="1550987"/>
            <a:ext cx="4780333" cy="4602163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53E633-DBB2-2155-8479-F1F583947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590930" y="1550987"/>
            <a:ext cx="4780333" cy="4602163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7C80C4-A145-B49D-AE29-55D7BE3DB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496401" y="3368356"/>
            <a:ext cx="967424" cy="967424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>
            <a:outerShdw blurRad="38100" sx="102000" sy="102000" algn="ctr" rotWithShape="0">
              <a:prstClr val="black">
                <a:alpha val="7000"/>
              </a:prstClr>
            </a:outerShdw>
          </a:effectLst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4" name="Right Arrow 5">
            <a:extLst>
              <a:ext uri="{FF2B5EF4-FFF2-40B4-BE49-F238E27FC236}">
                <a16:creationId xmlns:a16="http://schemas.microsoft.com/office/drawing/2014/main" id="{A47F9166-D9F4-4A97-B854-2458CDD15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10753" y="3582192"/>
            <a:ext cx="538720" cy="53975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379"/>
            <a:endParaRPr lang="en-US" sz="2397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Illustration of SAP, Siebel and DWH in a microservices architecture (UI, Business services, ESB, BPM, Integration services) .">
            <a:extLst>
              <a:ext uri="{FF2B5EF4-FFF2-40B4-BE49-F238E27FC236}">
                <a16:creationId xmlns:a16="http://schemas.microsoft.com/office/drawing/2014/main" id="{A6B57BB9-C5AE-47A5-A7DC-C48D2A49566A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360" t="3832" r="1360" b="3832"/>
          <a:stretch/>
        </p:blipFill>
        <p:spPr>
          <a:xfrm>
            <a:off x="662356" y="1618079"/>
            <a:ext cx="4633544" cy="4467978"/>
          </a:xfrm>
          <a:prstGeom prst="rect">
            <a:avLst/>
          </a:prstGeom>
        </p:spPr>
      </p:pic>
      <p:pic>
        <p:nvPicPr>
          <p:cNvPr id="279" name="Picture 278" descr="Illustration of SAP, Siebel and DWH network cloud.">
            <a:extLst>
              <a:ext uri="{FF2B5EF4-FFF2-40B4-BE49-F238E27FC236}">
                <a16:creationId xmlns:a16="http://schemas.microsoft.com/office/drawing/2014/main" id="{322FC062-B672-4B97-A726-1F014A84D9FF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3051" t="3965" r="3051" b="2849"/>
          <a:stretch/>
        </p:blipFill>
        <p:spPr>
          <a:xfrm>
            <a:off x="6624029" y="1963736"/>
            <a:ext cx="4714134" cy="37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644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501BD5-8B60-CEF0-4E6B-B262916C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962" y="1550989"/>
            <a:ext cx="10782301" cy="2932112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B676A-48F9-45E5-99DA-22BCC819E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classical deployment patterns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EEAE18A-B1DC-49F4-AFAF-0FB12F7ED832}"/>
              </a:ext>
            </a:extLst>
          </p:cNvPr>
          <p:cNvSpPr/>
          <p:nvPr/>
        </p:nvSpPr>
        <p:spPr>
          <a:xfrm>
            <a:off x="705206" y="2387391"/>
            <a:ext cx="2028810" cy="1259309"/>
          </a:xfrm>
          <a:custGeom>
            <a:avLst/>
            <a:gdLst>
              <a:gd name="connsiteX0" fmla="*/ 0 w 2140936"/>
              <a:gd name="connsiteY0" fmla="*/ 0 h 1284561"/>
              <a:gd name="connsiteX1" fmla="*/ 2140936 w 2140936"/>
              <a:gd name="connsiteY1" fmla="*/ 0 h 1284561"/>
              <a:gd name="connsiteX2" fmla="*/ 2140936 w 2140936"/>
              <a:gd name="connsiteY2" fmla="*/ 1284561 h 1284561"/>
              <a:gd name="connsiteX3" fmla="*/ 0 w 2140936"/>
              <a:gd name="connsiteY3" fmla="*/ 1284561 h 1284561"/>
              <a:gd name="connsiteX4" fmla="*/ 0 w 2140936"/>
              <a:gd name="connsiteY4" fmla="*/ 0 h 128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36" h="1284561">
                <a:moveTo>
                  <a:pt x="0" y="0"/>
                </a:moveTo>
                <a:lnTo>
                  <a:pt x="2140936" y="0"/>
                </a:lnTo>
                <a:lnTo>
                  <a:pt x="2140936" y="1284561"/>
                </a:lnTo>
                <a:lnTo>
                  <a:pt x="0" y="128456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3" tIns="104583" rIns="104583" bIns="104583" numCol="1" spcCol="1270" anchor="ctr" anchorCtr="0">
            <a:noAutofit/>
          </a:bodyPr>
          <a:lstStyle/>
          <a:p>
            <a:pPr algn="ctr" defTabSz="122008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>
                <a:solidFill>
                  <a:schemeClr val="tx1"/>
                </a:solidFill>
              </a:rPr>
              <a:t>Dev</a:t>
            </a:r>
          </a:p>
        </p:txBody>
      </p:sp>
      <p:sp>
        <p:nvSpPr>
          <p:cNvPr id="20" name="Freeform: Shape 19" descr="Arrow pointing right">
            <a:extLst>
              <a:ext uri="{FF2B5EF4-FFF2-40B4-BE49-F238E27FC236}">
                <a16:creationId xmlns:a16="http://schemas.microsoft.com/office/drawing/2014/main" id="{B3A5ACC2-3DCA-422D-B028-9BF4D15897F2}"/>
              </a:ext>
            </a:extLst>
          </p:cNvPr>
          <p:cNvSpPr/>
          <p:nvPr/>
        </p:nvSpPr>
        <p:spPr>
          <a:xfrm>
            <a:off x="2924724" y="2756788"/>
            <a:ext cx="430108" cy="520515"/>
          </a:xfrm>
          <a:custGeom>
            <a:avLst/>
            <a:gdLst>
              <a:gd name="connsiteX0" fmla="*/ 0 w 453878"/>
              <a:gd name="connsiteY0" fmla="*/ 106190 h 530952"/>
              <a:gd name="connsiteX1" fmla="*/ 226939 w 453878"/>
              <a:gd name="connsiteY1" fmla="*/ 106190 h 530952"/>
              <a:gd name="connsiteX2" fmla="*/ 226939 w 453878"/>
              <a:gd name="connsiteY2" fmla="*/ 0 h 530952"/>
              <a:gd name="connsiteX3" fmla="*/ 453878 w 453878"/>
              <a:gd name="connsiteY3" fmla="*/ 265476 h 530952"/>
              <a:gd name="connsiteX4" fmla="*/ 226939 w 453878"/>
              <a:gd name="connsiteY4" fmla="*/ 530952 h 530952"/>
              <a:gd name="connsiteX5" fmla="*/ 226939 w 453878"/>
              <a:gd name="connsiteY5" fmla="*/ 424762 h 530952"/>
              <a:gd name="connsiteX6" fmla="*/ 0 w 453878"/>
              <a:gd name="connsiteY6" fmla="*/ 424762 h 530952"/>
              <a:gd name="connsiteX7" fmla="*/ 0 w 453878"/>
              <a:gd name="connsiteY7" fmla="*/ 106190 h 5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78" h="530952">
                <a:moveTo>
                  <a:pt x="0" y="106190"/>
                </a:moveTo>
                <a:lnTo>
                  <a:pt x="226939" y="106190"/>
                </a:lnTo>
                <a:lnTo>
                  <a:pt x="226939" y="0"/>
                </a:lnTo>
                <a:lnTo>
                  <a:pt x="453878" y="265476"/>
                </a:lnTo>
                <a:lnTo>
                  <a:pt x="226939" y="530952"/>
                </a:lnTo>
                <a:lnTo>
                  <a:pt x="226939" y="424762"/>
                </a:lnTo>
                <a:lnTo>
                  <a:pt x="0" y="424762"/>
                </a:lnTo>
                <a:lnTo>
                  <a:pt x="0" y="10619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4103" rIns="133486" bIns="104103" numCol="1" spcCol="1270" anchor="ctr" anchorCtr="0">
            <a:noAutofit/>
          </a:bodyPr>
          <a:lstStyle/>
          <a:p>
            <a:pPr algn="ctr" defTabSz="8714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61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3C7D62E-5F10-4BB7-A29B-7C4D964F5DB7}"/>
              </a:ext>
            </a:extLst>
          </p:cNvPr>
          <p:cNvSpPr/>
          <p:nvPr/>
        </p:nvSpPr>
        <p:spPr>
          <a:xfrm>
            <a:off x="3545540" y="2387391"/>
            <a:ext cx="2028810" cy="1259309"/>
          </a:xfrm>
          <a:custGeom>
            <a:avLst/>
            <a:gdLst>
              <a:gd name="connsiteX0" fmla="*/ 0 w 2140936"/>
              <a:gd name="connsiteY0" fmla="*/ 0 h 1284561"/>
              <a:gd name="connsiteX1" fmla="*/ 2140936 w 2140936"/>
              <a:gd name="connsiteY1" fmla="*/ 0 h 1284561"/>
              <a:gd name="connsiteX2" fmla="*/ 2140936 w 2140936"/>
              <a:gd name="connsiteY2" fmla="*/ 1284561 h 1284561"/>
              <a:gd name="connsiteX3" fmla="*/ 0 w 2140936"/>
              <a:gd name="connsiteY3" fmla="*/ 1284561 h 1284561"/>
              <a:gd name="connsiteX4" fmla="*/ 0 w 2140936"/>
              <a:gd name="connsiteY4" fmla="*/ 0 h 128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36" h="1284561">
                <a:moveTo>
                  <a:pt x="0" y="0"/>
                </a:moveTo>
                <a:lnTo>
                  <a:pt x="2140936" y="0"/>
                </a:lnTo>
                <a:lnTo>
                  <a:pt x="2140936" y="1284561"/>
                </a:lnTo>
                <a:lnTo>
                  <a:pt x="0" y="128456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3" tIns="104583" rIns="104583" bIns="104583" numCol="1" spcCol="1270" anchor="ctr" anchorCtr="0">
            <a:noAutofit/>
          </a:bodyPr>
          <a:lstStyle/>
          <a:p>
            <a:pPr algn="ctr" defTabSz="122008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24" name="Freeform: Shape 23" descr="Arrow pointing right">
            <a:extLst>
              <a:ext uri="{FF2B5EF4-FFF2-40B4-BE49-F238E27FC236}">
                <a16:creationId xmlns:a16="http://schemas.microsoft.com/office/drawing/2014/main" id="{9A690B59-B5DB-4147-8267-970C9DC495BE}"/>
              </a:ext>
            </a:extLst>
          </p:cNvPr>
          <p:cNvSpPr/>
          <p:nvPr/>
        </p:nvSpPr>
        <p:spPr>
          <a:xfrm>
            <a:off x="5765059" y="2756788"/>
            <a:ext cx="430108" cy="520515"/>
          </a:xfrm>
          <a:custGeom>
            <a:avLst/>
            <a:gdLst>
              <a:gd name="connsiteX0" fmla="*/ 0 w 453878"/>
              <a:gd name="connsiteY0" fmla="*/ 106190 h 530952"/>
              <a:gd name="connsiteX1" fmla="*/ 226939 w 453878"/>
              <a:gd name="connsiteY1" fmla="*/ 106190 h 530952"/>
              <a:gd name="connsiteX2" fmla="*/ 226939 w 453878"/>
              <a:gd name="connsiteY2" fmla="*/ 0 h 530952"/>
              <a:gd name="connsiteX3" fmla="*/ 453878 w 453878"/>
              <a:gd name="connsiteY3" fmla="*/ 265476 h 530952"/>
              <a:gd name="connsiteX4" fmla="*/ 226939 w 453878"/>
              <a:gd name="connsiteY4" fmla="*/ 530952 h 530952"/>
              <a:gd name="connsiteX5" fmla="*/ 226939 w 453878"/>
              <a:gd name="connsiteY5" fmla="*/ 424762 h 530952"/>
              <a:gd name="connsiteX6" fmla="*/ 0 w 453878"/>
              <a:gd name="connsiteY6" fmla="*/ 424762 h 530952"/>
              <a:gd name="connsiteX7" fmla="*/ 0 w 453878"/>
              <a:gd name="connsiteY7" fmla="*/ 106190 h 5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78" h="530952">
                <a:moveTo>
                  <a:pt x="0" y="106190"/>
                </a:moveTo>
                <a:lnTo>
                  <a:pt x="226939" y="106190"/>
                </a:lnTo>
                <a:lnTo>
                  <a:pt x="226939" y="0"/>
                </a:lnTo>
                <a:lnTo>
                  <a:pt x="453878" y="265476"/>
                </a:lnTo>
                <a:lnTo>
                  <a:pt x="226939" y="530952"/>
                </a:lnTo>
                <a:lnTo>
                  <a:pt x="226939" y="424762"/>
                </a:lnTo>
                <a:lnTo>
                  <a:pt x="0" y="424762"/>
                </a:lnTo>
                <a:lnTo>
                  <a:pt x="0" y="10619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4103" rIns="133486" bIns="104103" numCol="1" spcCol="1270" anchor="ctr" anchorCtr="0">
            <a:noAutofit/>
          </a:bodyPr>
          <a:lstStyle/>
          <a:p>
            <a:pPr algn="ctr" defTabSz="8714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61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172F124-FF04-47E4-BE26-432A42410C43}"/>
              </a:ext>
            </a:extLst>
          </p:cNvPr>
          <p:cNvSpPr/>
          <p:nvPr/>
        </p:nvSpPr>
        <p:spPr>
          <a:xfrm>
            <a:off x="6385875" y="2387391"/>
            <a:ext cx="2028810" cy="1259309"/>
          </a:xfrm>
          <a:custGeom>
            <a:avLst/>
            <a:gdLst>
              <a:gd name="connsiteX0" fmla="*/ 0 w 2140936"/>
              <a:gd name="connsiteY0" fmla="*/ 0 h 1284561"/>
              <a:gd name="connsiteX1" fmla="*/ 2140936 w 2140936"/>
              <a:gd name="connsiteY1" fmla="*/ 0 h 1284561"/>
              <a:gd name="connsiteX2" fmla="*/ 2140936 w 2140936"/>
              <a:gd name="connsiteY2" fmla="*/ 1284561 h 1284561"/>
              <a:gd name="connsiteX3" fmla="*/ 0 w 2140936"/>
              <a:gd name="connsiteY3" fmla="*/ 1284561 h 1284561"/>
              <a:gd name="connsiteX4" fmla="*/ 0 w 2140936"/>
              <a:gd name="connsiteY4" fmla="*/ 0 h 128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36" h="1284561">
                <a:moveTo>
                  <a:pt x="0" y="0"/>
                </a:moveTo>
                <a:lnTo>
                  <a:pt x="2140936" y="0"/>
                </a:lnTo>
                <a:lnTo>
                  <a:pt x="2140936" y="1284561"/>
                </a:lnTo>
                <a:lnTo>
                  <a:pt x="0" y="128456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3" tIns="104583" rIns="104583" bIns="104583" numCol="1" spcCol="1270" anchor="ctr" anchorCtr="0">
            <a:noAutofit/>
          </a:bodyPr>
          <a:lstStyle/>
          <a:p>
            <a:pPr algn="ctr" defTabSz="122008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>
                <a:solidFill>
                  <a:schemeClr val="tx1"/>
                </a:solidFill>
              </a:rPr>
              <a:t>Staging</a:t>
            </a:r>
          </a:p>
        </p:txBody>
      </p:sp>
      <p:sp>
        <p:nvSpPr>
          <p:cNvPr id="28" name="Freeform: Shape 27" descr="Arrow pointing right">
            <a:extLst>
              <a:ext uri="{FF2B5EF4-FFF2-40B4-BE49-F238E27FC236}">
                <a16:creationId xmlns:a16="http://schemas.microsoft.com/office/drawing/2014/main" id="{D140C97E-6E8A-4CB4-AC01-0AE858019AEB}"/>
              </a:ext>
            </a:extLst>
          </p:cNvPr>
          <p:cNvSpPr/>
          <p:nvPr/>
        </p:nvSpPr>
        <p:spPr>
          <a:xfrm>
            <a:off x="8605393" y="2756788"/>
            <a:ext cx="430108" cy="520515"/>
          </a:xfrm>
          <a:custGeom>
            <a:avLst/>
            <a:gdLst>
              <a:gd name="connsiteX0" fmla="*/ 0 w 453878"/>
              <a:gd name="connsiteY0" fmla="*/ 106190 h 530952"/>
              <a:gd name="connsiteX1" fmla="*/ 226939 w 453878"/>
              <a:gd name="connsiteY1" fmla="*/ 106190 h 530952"/>
              <a:gd name="connsiteX2" fmla="*/ 226939 w 453878"/>
              <a:gd name="connsiteY2" fmla="*/ 0 h 530952"/>
              <a:gd name="connsiteX3" fmla="*/ 453878 w 453878"/>
              <a:gd name="connsiteY3" fmla="*/ 265476 h 530952"/>
              <a:gd name="connsiteX4" fmla="*/ 226939 w 453878"/>
              <a:gd name="connsiteY4" fmla="*/ 530952 h 530952"/>
              <a:gd name="connsiteX5" fmla="*/ 226939 w 453878"/>
              <a:gd name="connsiteY5" fmla="*/ 424762 h 530952"/>
              <a:gd name="connsiteX6" fmla="*/ 0 w 453878"/>
              <a:gd name="connsiteY6" fmla="*/ 424762 h 530952"/>
              <a:gd name="connsiteX7" fmla="*/ 0 w 453878"/>
              <a:gd name="connsiteY7" fmla="*/ 106190 h 5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78" h="530952">
                <a:moveTo>
                  <a:pt x="0" y="106190"/>
                </a:moveTo>
                <a:lnTo>
                  <a:pt x="226939" y="106190"/>
                </a:lnTo>
                <a:lnTo>
                  <a:pt x="226939" y="0"/>
                </a:lnTo>
                <a:lnTo>
                  <a:pt x="453878" y="265476"/>
                </a:lnTo>
                <a:lnTo>
                  <a:pt x="226939" y="530952"/>
                </a:lnTo>
                <a:lnTo>
                  <a:pt x="226939" y="424762"/>
                </a:lnTo>
                <a:lnTo>
                  <a:pt x="0" y="424762"/>
                </a:lnTo>
                <a:lnTo>
                  <a:pt x="0" y="10619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4103" rIns="133486" bIns="104103" numCol="1" spcCol="1270" anchor="ctr" anchorCtr="0">
            <a:noAutofit/>
          </a:bodyPr>
          <a:lstStyle/>
          <a:p>
            <a:pPr algn="ctr" defTabSz="8714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61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A789C66-AF47-4DD8-8C5A-6243C87DC649}"/>
              </a:ext>
            </a:extLst>
          </p:cNvPr>
          <p:cNvSpPr/>
          <p:nvPr/>
        </p:nvSpPr>
        <p:spPr>
          <a:xfrm>
            <a:off x="9226208" y="2387391"/>
            <a:ext cx="2028810" cy="1259309"/>
          </a:xfrm>
          <a:custGeom>
            <a:avLst/>
            <a:gdLst>
              <a:gd name="connsiteX0" fmla="*/ 0 w 2140936"/>
              <a:gd name="connsiteY0" fmla="*/ 0 h 1284561"/>
              <a:gd name="connsiteX1" fmla="*/ 2140936 w 2140936"/>
              <a:gd name="connsiteY1" fmla="*/ 0 h 1284561"/>
              <a:gd name="connsiteX2" fmla="*/ 2140936 w 2140936"/>
              <a:gd name="connsiteY2" fmla="*/ 1284561 h 1284561"/>
              <a:gd name="connsiteX3" fmla="*/ 0 w 2140936"/>
              <a:gd name="connsiteY3" fmla="*/ 1284561 h 1284561"/>
              <a:gd name="connsiteX4" fmla="*/ 0 w 2140936"/>
              <a:gd name="connsiteY4" fmla="*/ 0 h 128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36" h="1284561">
                <a:moveTo>
                  <a:pt x="0" y="0"/>
                </a:moveTo>
                <a:lnTo>
                  <a:pt x="2140936" y="0"/>
                </a:lnTo>
                <a:lnTo>
                  <a:pt x="2140936" y="1284561"/>
                </a:lnTo>
                <a:lnTo>
                  <a:pt x="0" y="128456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3" tIns="104583" rIns="104583" bIns="104583" numCol="1" spcCol="1270" anchor="ctr" anchorCtr="0">
            <a:noAutofit/>
          </a:bodyPr>
          <a:lstStyle/>
          <a:p>
            <a:pPr algn="ctr" defTabSz="122008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>
                <a:solidFill>
                  <a:schemeClr val="tx1"/>
                </a:solidFill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384578765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9F562-3C78-4A2B-9422-B48D0A07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modern deployment patterns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03425C-50D7-9410-E4AC-A837424842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1" y="1594156"/>
            <a:ext cx="3305628" cy="3477875"/>
          </a:xfrm>
        </p:spPr>
        <p:txBody>
          <a:bodyPr/>
          <a:lstStyle/>
          <a:p>
            <a:pPr marL="231775" indent="-2317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Blue-green deployments</a:t>
            </a:r>
            <a:endParaRPr lang="en-US" dirty="0">
              <a:latin typeface="+mn-lt"/>
            </a:endParaRPr>
          </a:p>
          <a:p>
            <a:pPr marL="231775" indent="-2317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Canary releases</a:t>
            </a:r>
          </a:p>
          <a:p>
            <a:pPr marL="231775" indent="-2317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Dark launching</a:t>
            </a:r>
          </a:p>
          <a:p>
            <a:pPr marL="231775" indent="-2317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A/B testing</a:t>
            </a:r>
          </a:p>
          <a:p>
            <a:pPr marL="231775" indent="-2317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Progressive exposure deployment/ring-based deployments</a:t>
            </a:r>
          </a:p>
          <a:p>
            <a:pPr marL="231775" indent="-2317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Feature toggles</a:t>
            </a:r>
            <a:endParaRPr lang="en-US" dirty="0">
              <a:latin typeface="+mn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FB1FE2-BAE5-493D-DB61-20FAD9B8D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064000" y="1581150"/>
            <a:ext cx="7535862" cy="4430720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Off and on switch handle">
            <a:extLst>
              <a:ext uri="{FF2B5EF4-FFF2-40B4-BE49-F238E27FC236}">
                <a16:creationId xmlns:a16="http://schemas.microsoft.com/office/drawing/2014/main" id="{2B1ECA15-087C-450C-A562-E318B90DF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675316" y="1639895"/>
            <a:ext cx="4313230" cy="431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900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7EC088F4D2974C9244144D3FA78CFC" ma:contentTypeVersion="8" ma:contentTypeDescription="Create a new document." ma:contentTypeScope="" ma:versionID="e1c38cc7a2baa39586734f3e69393826">
  <xsd:schema xmlns:xsd="http://www.w3.org/2001/XMLSchema" xmlns:xs="http://www.w3.org/2001/XMLSchema" xmlns:p="http://schemas.microsoft.com/office/2006/metadata/properties" xmlns:ns1="http://schemas.microsoft.com/sharepoint/v3" xmlns:ns2="92a942ff-a7ab-46b5-9ede-efd58ff8e61c" xmlns:ns3="a51c428d-9d60-41bd-8e8b-21795199cb1f" targetNamespace="http://schemas.microsoft.com/office/2006/metadata/properties" ma:root="true" ma:fieldsID="0b740379ab64b4056a59037551413ce9" ns1:_="" ns2:_="" ns3:_="">
    <xsd:import namespace="http://schemas.microsoft.com/sharepoint/v3"/>
    <xsd:import namespace="92a942ff-a7ab-46b5-9ede-efd58ff8e61c"/>
    <xsd:import namespace="a51c428d-9d60-41bd-8e8b-21795199cb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a942ff-a7ab-46b5-9ede-efd58ff8e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1c428d-9d60-41bd-8e8b-21795199cb1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A9054C-DBED-4259-9ED7-B7307AD19AD3}">
  <ds:schemaRefs>
    <ds:schemaRef ds:uri="59afee55-fc30-40da-a84e-ff6fc62c4efa"/>
    <ds:schemaRef ds:uri="92cc7923-7bd6-4c52-a535-c267c30bc123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635C5DF-8E48-461A-8797-96E373736B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2a942ff-a7ab-46b5-9ede-efd58ff8e61c"/>
    <ds:schemaRef ds:uri="a51c428d-9d60-41bd-8e8b-21795199cb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D995489-54DF-4D2F-8A25-BF0B10C9D05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2306</Words>
  <Application>Microsoft Office PowerPoint</Application>
  <PresentationFormat>Widescreen</PresentationFormat>
  <Paragraphs>365</Paragraphs>
  <Slides>46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SimSun</vt:lpstr>
      <vt:lpstr>Arial</vt:lpstr>
      <vt:lpstr>Calibri</vt:lpstr>
      <vt:lpstr>Consolas</vt:lpstr>
      <vt:lpstr>Courier New</vt:lpstr>
      <vt:lpstr>Segoe UI</vt:lpstr>
      <vt:lpstr>Segoe UI Black</vt:lpstr>
      <vt:lpstr>Segoe UI Light</vt:lpstr>
      <vt:lpstr>Segoe UI Semibold</vt:lpstr>
      <vt:lpstr>Wingdings</vt:lpstr>
      <vt:lpstr>1_LIGHT MODE</vt:lpstr>
      <vt:lpstr>AZ-400.00 Learning Path 04: Implement a secure continuous deployment using Azure Pipelines</vt:lpstr>
      <vt:lpstr>Agenda</vt:lpstr>
      <vt:lpstr>Learning Path overview</vt:lpstr>
      <vt:lpstr>Learning objectives</vt:lpstr>
      <vt:lpstr>Module 01: Introduction to deployment patterns</vt:lpstr>
      <vt:lpstr>Introduction</vt:lpstr>
      <vt:lpstr>Explore microservices architecture</vt:lpstr>
      <vt:lpstr>Examine classical deployment patterns</vt:lpstr>
      <vt:lpstr>Understand modern deployment patterns</vt:lpstr>
      <vt:lpstr>Discussion: A critical look at your architecture</vt:lpstr>
      <vt:lpstr>Module 02: Implement blue-green deployment and feature toggles</vt:lpstr>
      <vt:lpstr>What is blue-green deployment?</vt:lpstr>
      <vt:lpstr>Explore deployment slots</vt:lpstr>
      <vt:lpstr>Introduction to feature toggles</vt:lpstr>
      <vt:lpstr>Describe feature toggle maintenance</vt:lpstr>
      <vt:lpstr>Module 03: Implement canary releases and dark launching</vt:lpstr>
      <vt:lpstr>Explore canary releases</vt:lpstr>
      <vt:lpstr>Examine traffic manager</vt:lpstr>
      <vt:lpstr>Understand dark launching</vt:lpstr>
      <vt:lpstr>Module 04: Implement A/B testing and progressive exposure deployment</vt:lpstr>
      <vt:lpstr>What is A/B testing?</vt:lpstr>
      <vt:lpstr>Explore CI/CD with ring-based deployment</vt:lpstr>
      <vt:lpstr>Module 05: Integrate with identity management systems</vt:lpstr>
      <vt:lpstr>Integrate GitHub with single sign-on (SSO)</vt:lpstr>
      <vt:lpstr>Design and implement permissions and roles in GitHub</vt:lpstr>
      <vt:lpstr>Design and implement permissions and security groups in Azure DevOps</vt:lpstr>
      <vt:lpstr>Explore workload identities</vt:lpstr>
      <vt:lpstr>Explore Managed Identity</vt:lpstr>
      <vt:lpstr>Module 06: Manage application configuration data</vt:lpstr>
      <vt:lpstr>Rethink application configuration data</vt:lpstr>
      <vt:lpstr>Explore separation of concerns</vt:lpstr>
      <vt:lpstr>Understand external configuration store patterns</vt:lpstr>
      <vt:lpstr>Implement Azure DevOps secure files</vt:lpstr>
      <vt:lpstr>Introduction to Azure App Configuration</vt:lpstr>
      <vt:lpstr>Examine Key-value pairs</vt:lpstr>
      <vt:lpstr>Examine App configuration feature management</vt:lpstr>
      <vt:lpstr>Integrate Azure Key Vault with Azure Pipelines</vt:lpstr>
      <vt:lpstr>Manage secrets, tokens and certificates</vt:lpstr>
      <vt:lpstr>Examine DevOps inner and outer loop</vt:lpstr>
      <vt:lpstr>Labs</vt:lpstr>
      <vt:lpstr>Lab: Integrating Azure Key Vault with Azure DevOps</vt:lpstr>
      <vt:lpstr>Lab: Enable Dynamic Configuration and Feature Flags</vt:lpstr>
      <vt:lpstr>Learning Path review and takeaways</vt:lpstr>
      <vt:lpstr>What did you learn?</vt:lpstr>
      <vt:lpstr>Learning Path review questions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2023-08-22T12:21:38Z</dcterms:created>
  <dcterms:modified xsi:type="dcterms:W3CDTF">2024-04-30T17:15:03Z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ContentTypeId">
    <vt:lpwstr>0x010100EC7EC088F4D2974C9244144D3FA78CFC</vt:lpwstr>
  </property>
  <property fmtid="{D5CDD505-2E9C-101B-9397-08002B2CF9AE}" pid="4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  <property fmtid="{D5CDD505-2E9C-101B-9397-08002B2CF9AE}" pid="5" name="MediaServiceImageTags">
    <vt:lpwstr/>
  </property>
</Properties>
</file>